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49"/>
  </p:notesMasterIdLst>
  <p:sldIdLst>
    <p:sldId id="256" r:id="rId2"/>
    <p:sldId id="308" r:id="rId3"/>
    <p:sldId id="381" r:id="rId4"/>
    <p:sldId id="425" r:id="rId5"/>
    <p:sldId id="426" r:id="rId6"/>
    <p:sldId id="449" r:id="rId7"/>
    <p:sldId id="390" r:id="rId8"/>
    <p:sldId id="427" r:id="rId9"/>
    <p:sldId id="428" r:id="rId10"/>
    <p:sldId id="429" r:id="rId11"/>
    <p:sldId id="430" r:id="rId12"/>
    <p:sldId id="450" r:id="rId13"/>
    <p:sldId id="391" r:id="rId14"/>
    <p:sldId id="431" r:id="rId15"/>
    <p:sldId id="392" r:id="rId16"/>
    <p:sldId id="451" r:id="rId17"/>
    <p:sldId id="399" r:id="rId18"/>
    <p:sldId id="400" r:id="rId19"/>
    <p:sldId id="402" r:id="rId20"/>
    <p:sldId id="403" r:id="rId21"/>
    <p:sldId id="404" r:id="rId22"/>
    <p:sldId id="433" r:id="rId23"/>
    <p:sldId id="434" r:id="rId24"/>
    <p:sldId id="435" r:id="rId25"/>
    <p:sldId id="436" r:id="rId26"/>
    <p:sldId id="437" r:id="rId27"/>
    <p:sldId id="438" r:id="rId28"/>
    <p:sldId id="439" r:id="rId29"/>
    <p:sldId id="440" r:id="rId30"/>
    <p:sldId id="441" r:id="rId31"/>
    <p:sldId id="442" r:id="rId32"/>
    <p:sldId id="405" r:id="rId33"/>
    <p:sldId id="407" r:id="rId34"/>
    <p:sldId id="452" r:id="rId35"/>
    <p:sldId id="409" r:id="rId36"/>
    <p:sldId id="445" r:id="rId37"/>
    <p:sldId id="410" r:id="rId38"/>
    <p:sldId id="446" r:id="rId39"/>
    <p:sldId id="447" r:id="rId40"/>
    <p:sldId id="412" r:id="rId41"/>
    <p:sldId id="413" r:id="rId42"/>
    <p:sldId id="453" r:id="rId43"/>
    <p:sldId id="414" r:id="rId44"/>
    <p:sldId id="455" r:id="rId45"/>
    <p:sldId id="423" r:id="rId46"/>
    <p:sldId id="454" r:id="rId47"/>
    <p:sldId id="424" r:id="rId48"/>
  </p:sldIdLst>
  <p:sldSz cx="9144000" cy="6858000" type="screen4x3"/>
  <p:notesSz cx="6858000" cy="9144000"/>
  <p:defaultTextStyle>
    <a:defPPr>
      <a:defRPr lang="zh-CN"/>
    </a:defPPr>
    <a:lvl1pPr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1pPr>
    <a:lvl2pPr marL="4572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2pPr>
    <a:lvl3pPr marL="9144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3pPr>
    <a:lvl4pPr marL="13716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4pPr>
    <a:lvl5pPr marL="18288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5pPr>
    <a:lvl6pPr marL="22860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6pPr>
    <a:lvl7pPr marL="27432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7pPr>
    <a:lvl8pPr marL="32004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8pPr>
    <a:lvl9pPr marL="36576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66FF"/>
    <a:srgbClr val="CCFFFF"/>
    <a:srgbClr val="FFFFCC"/>
    <a:srgbClr val="CC6600"/>
    <a:srgbClr val="6699FF"/>
    <a:srgbClr val="FF9933"/>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26" autoAdjust="0"/>
    <p:restoredTop sz="99507" autoAdjust="0"/>
  </p:normalViewPr>
  <p:slideViewPr>
    <p:cSldViewPr>
      <p:cViewPr varScale="1">
        <p:scale>
          <a:sx n="69" d="100"/>
          <a:sy n="69" d="100"/>
        </p:scale>
        <p:origin x="1216" y="3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b="0">
                <a:solidFill>
                  <a:schemeClr val="tx1"/>
                </a:solidFill>
                <a:latin typeface="Times New Roman" pitchFamily="18" charset="0"/>
              </a:defRPr>
            </a:lvl1pPr>
          </a:lstStyle>
          <a:p>
            <a:pPr>
              <a:defRPr/>
            </a:pPr>
            <a:endParaRPr lang="en-US" altLang="zh-CN"/>
          </a:p>
        </p:txBody>
      </p:sp>
      <p:sp>
        <p:nvSpPr>
          <p:cNvPr id="3584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b="0">
                <a:solidFill>
                  <a:schemeClr val="tx1"/>
                </a:solidFill>
                <a:latin typeface="Times New Roman" pitchFamily="18" charset="0"/>
              </a:defRPr>
            </a:lvl1pPr>
          </a:lstStyle>
          <a:p>
            <a:pPr>
              <a:defRPr/>
            </a:pPr>
            <a:endParaRPr lang="en-US" altLang="zh-CN"/>
          </a:p>
        </p:txBody>
      </p:sp>
      <p:sp>
        <p:nvSpPr>
          <p:cNvPr id="6451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584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3584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b="0">
                <a:solidFill>
                  <a:schemeClr val="tx1"/>
                </a:solidFill>
                <a:latin typeface="Times New Roman" pitchFamily="18" charset="0"/>
              </a:defRPr>
            </a:lvl1pPr>
          </a:lstStyle>
          <a:p>
            <a:pPr>
              <a:defRPr/>
            </a:pPr>
            <a:endParaRPr lang="en-US" altLang="zh-CN"/>
          </a:p>
        </p:txBody>
      </p:sp>
      <p:sp>
        <p:nvSpPr>
          <p:cNvPr id="3584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b="0">
                <a:solidFill>
                  <a:schemeClr val="tx1"/>
                </a:solidFill>
                <a:latin typeface="Times New Roman" panose="02020603050405020304" pitchFamily="18" charset="0"/>
              </a:defRPr>
            </a:lvl1pPr>
          </a:lstStyle>
          <a:p>
            <a:fld id="{B71B6AF1-B798-48CC-8B29-17446613F2DB}"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74803FFC-B93B-4F30-BFCD-45B32493C1C3}" type="slidenum">
              <a:rPr lang="en-US" altLang="zh-CN" b="0">
                <a:solidFill>
                  <a:schemeClr val="tx1"/>
                </a:solidFill>
                <a:latin typeface="Times New Roman" panose="02020603050405020304" pitchFamily="18" charset="0"/>
              </a:rPr>
              <a:pPr/>
              <a:t>1</a:t>
            </a:fld>
            <a:endParaRPr lang="en-US" altLang="zh-CN" b="0">
              <a:solidFill>
                <a:schemeClr val="tx1"/>
              </a:solidFill>
              <a:latin typeface="Times New Roman" panose="02020603050405020304" pitchFamily="18" charset="0"/>
            </a:endParaRPr>
          </a:p>
        </p:txBody>
      </p:sp>
      <p:sp>
        <p:nvSpPr>
          <p:cNvPr id="65539" name="Rectangle 2"/>
          <p:cNvSpPr>
            <a:spLocks noRot="1" noChangeArrowheads="1" noTextEdit="1"/>
          </p:cNvSpPr>
          <p:nvPr>
            <p:ph type="sldImg"/>
          </p:nvPr>
        </p:nvSpPr>
        <p:spPr>
          <a:ln/>
        </p:spPr>
      </p:sp>
      <p:sp>
        <p:nvSpPr>
          <p:cNvPr id="6554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86C5D052-2DC4-4879-ABC3-E5D5FD7FC972}" type="slidenum">
              <a:rPr lang="en-US" altLang="zh-CN" b="0">
                <a:solidFill>
                  <a:schemeClr val="tx1"/>
                </a:solidFill>
                <a:latin typeface="Times New Roman" panose="02020603050405020304" pitchFamily="18" charset="0"/>
              </a:rPr>
              <a:pPr/>
              <a:t>17</a:t>
            </a:fld>
            <a:endParaRPr lang="en-US" altLang="zh-CN" b="0">
              <a:solidFill>
                <a:schemeClr val="tx1"/>
              </a:solidFill>
              <a:latin typeface="Times New Roman" panose="02020603050405020304" pitchFamily="18" charset="0"/>
            </a:endParaRPr>
          </a:p>
        </p:txBody>
      </p:sp>
      <p:sp>
        <p:nvSpPr>
          <p:cNvPr id="74755" name="Rectangle 2"/>
          <p:cNvSpPr>
            <a:spLocks noRot="1" noChangeArrowheads="1" noTextEdit="1"/>
          </p:cNvSpPr>
          <p:nvPr>
            <p:ph type="sldImg"/>
          </p:nvPr>
        </p:nvSpPr>
        <p:spPr>
          <a:ln/>
        </p:spPr>
      </p:sp>
      <p:sp>
        <p:nvSpPr>
          <p:cNvPr id="7475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2855F677-A2E0-42C4-9FA2-819049701AA6}" type="slidenum">
              <a:rPr lang="en-US" altLang="zh-CN" b="0">
                <a:solidFill>
                  <a:schemeClr val="tx1"/>
                </a:solidFill>
                <a:latin typeface="Times New Roman" panose="02020603050405020304" pitchFamily="18" charset="0"/>
              </a:rPr>
              <a:pPr/>
              <a:t>18</a:t>
            </a:fld>
            <a:endParaRPr lang="en-US" altLang="zh-CN" b="0">
              <a:solidFill>
                <a:schemeClr val="tx1"/>
              </a:solidFill>
              <a:latin typeface="Times New Roman" panose="02020603050405020304" pitchFamily="18" charset="0"/>
            </a:endParaRPr>
          </a:p>
        </p:txBody>
      </p:sp>
      <p:sp>
        <p:nvSpPr>
          <p:cNvPr id="75779" name="Rectangle 2"/>
          <p:cNvSpPr>
            <a:spLocks noRot="1" noChangeArrowheads="1" noTextEdit="1"/>
          </p:cNvSpPr>
          <p:nvPr>
            <p:ph type="sldImg"/>
          </p:nvPr>
        </p:nvSpPr>
        <p:spPr>
          <a:ln/>
        </p:spPr>
      </p:sp>
      <p:sp>
        <p:nvSpPr>
          <p:cNvPr id="7578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86A1727A-B5C3-476C-B4F3-CAE05F1218DD}" type="slidenum">
              <a:rPr lang="en-US" altLang="zh-CN" b="0">
                <a:solidFill>
                  <a:schemeClr val="tx1"/>
                </a:solidFill>
                <a:latin typeface="Times New Roman" panose="02020603050405020304" pitchFamily="18" charset="0"/>
              </a:rPr>
              <a:pPr/>
              <a:t>19</a:t>
            </a:fld>
            <a:endParaRPr lang="en-US" altLang="zh-CN" b="0">
              <a:solidFill>
                <a:schemeClr val="tx1"/>
              </a:solidFill>
              <a:latin typeface="Times New Roman" panose="02020603050405020304" pitchFamily="18" charset="0"/>
            </a:endParaRPr>
          </a:p>
        </p:txBody>
      </p:sp>
      <p:sp>
        <p:nvSpPr>
          <p:cNvPr id="76803" name="Rectangle 2"/>
          <p:cNvSpPr>
            <a:spLocks noRot="1" noChangeArrowheads="1" noTextEdit="1"/>
          </p:cNvSpPr>
          <p:nvPr>
            <p:ph type="sldImg"/>
          </p:nvPr>
        </p:nvSpPr>
        <p:spPr>
          <a:ln/>
        </p:spPr>
      </p:sp>
      <p:sp>
        <p:nvSpPr>
          <p:cNvPr id="7680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5FA4895E-C933-47A6-AB77-933455DF42E9}" type="slidenum">
              <a:rPr lang="en-US" altLang="zh-CN" b="0">
                <a:solidFill>
                  <a:schemeClr val="tx1"/>
                </a:solidFill>
                <a:latin typeface="Times New Roman" panose="02020603050405020304" pitchFamily="18" charset="0"/>
              </a:rPr>
              <a:pPr/>
              <a:t>20</a:t>
            </a:fld>
            <a:endParaRPr lang="en-US" altLang="zh-CN" b="0">
              <a:solidFill>
                <a:schemeClr val="tx1"/>
              </a:solidFill>
              <a:latin typeface="Times New Roman" panose="02020603050405020304" pitchFamily="18" charset="0"/>
            </a:endParaRPr>
          </a:p>
        </p:txBody>
      </p:sp>
      <p:sp>
        <p:nvSpPr>
          <p:cNvPr id="77827" name="Rectangle 2"/>
          <p:cNvSpPr>
            <a:spLocks noRot="1" noChangeArrowheads="1" noTextEdit="1"/>
          </p:cNvSpPr>
          <p:nvPr>
            <p:ph type="sldImg"/>
          </p:nvPr>
        </p:nvSpPr>
        <p:spPr>
          <a:ln/>
        </p:spPr>
      </p:sp>
      <p:sp>
        <p:nvSpPr>
          <p:cNvPr id="7782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A858438B-F537-4B32-B2E1-96D008C4906A}" type="slidenum">
              <a:rPr lang="en-US" altLang="zh-CN" b="0">
                <a:solidFill>
                  <a:schemeClr val="tx1"/>
                </a:solidFill>
                <a:latin typeface="Times New Roman" panose="02020603050405020304" pitchFamily="18" charset="0"/>
              </a:rPr>
              <a:pPr/>
              <a:t>21</a:t>
            </a:fld>
            <a:endParaRPr lang="en-US" altLang="zh-CN" b="0">
              <a:solidFill>
                <a:schemeClr val="tx1"/>
              </a:solidFill>
              <a:latin typeface="Times New Roman" panose="02020603050405020304" pitchFamily="18" charset="0"/>
            </a:endParaRPr>
          </a:p>
        </p:txBody>
      </p:sp>
      <p:sp>
        <p:nvSpPr>
          <p:cNvPr id="78851" name="Rectangle 2"/>
          <p:cNvSpPr>
            <a:spLocks noRot="1" noChangeArrowheads="1" noTextEdit="1"/>
          </p:cNvSpPr>
          <p:nvPr>
            <p:ph type="sldImg"/>
          </p:nvPr>
        </p:nvSpPr>
        <p:spPr>
          <a:ln/>
        </p:spPr>
      </p:sp>
      <p:sp>
        <p:nvSpPr>
          <p:cNvPr id="7885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2069BECD-46D8-438C-9120-4A73B7A6E07C}" type="slidenum">
              <a:rPr lang="en-US" altLang="zh-CN" b="0">
                <a:solidFill>
                  <a:schemeClr val="tx1"/>
                </a:solidFill>
                <a:latin typeface="Times New Roman" panose="02020603050405020304" pitchFamily="18" charset="0"/>
              </a:rPr>
              <a:pPr/>
              <a:t>32</a:t>
            </a:fld>
            <a:endParaRPr lang="en-US" altLang="zh-CN" b="0">
              <a:solidFill>
                <a:schemeClr val="tx1"/>
              </a:solidFill>
              <a:latin typeface="Times New Roman" panose="02020603050405020304" pitchFamily="18" charset="0"/>
            </a:endParaRPr>
          </a:p>
        </p:txBody>
      </p:sp>
      <p:sp>
        <p:nvSpPr>
          <p:cNvPr id="79875" name="Rectangle 2"/>
          <p:cNvSpPr>
            <a:spLocks noRot="1" noChangeArrowheads="1" noTextEdit="1"/>
          </p:cNvSpPr>
          <p:nvPr>
            <p:ph type="sldImg"/>
          </p:nvPr>
        </p:nvSpPr>
        <p:spPr>
          <a:ln/>
        </p:spPr>
      </p:sp>
      <p:sp>
        <p:nvSpPr>
          <p:cNvPr id="7987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73F1DACD-77E6-40AB-8D0E-B936BCC90345}" type="slidenum">
              <a:rPr lang="en-US" altLang="zh-CN" b="0">
                <a:solidFill>
                  <a:schemeClr val="tx1"/>
                </a:solidFill>
                <a:latin typeface="Times New Roman" panose="02020603050405020304" pitchFamily="18" charset="0"/>
              </a:rPr>
              <a:pPr/>
              <a:t>33</a:t>
            </a:fld>
            <a:endParaRPr lang="en-US" altLang="zh-CN" b="0">
              <a:solidFill>
                <a:schemeClr val="tx1"/>
              </a:solidFill>
              <a:latin typeface="Times New Roman" panose="02020603050405020304" pitchFamily="18" charset="0"/>
            </a:endParaRPr>
          </a:p>
        </p:txBody>
      </p:sp>
      <p:sp>
        <p:nvSpPr>
          <p:cNvPr id="80899" name="Rectangle 2"/>
          <p:cNvSpPr>
            <a:spLocks noRot="1" noChangeArrowheads="1" noTextEdit="1"/>
          </p:cNvSpPr>
          <p:nvPr>
            <p:ph type="sldImg"/>
          </p:nvPr>
        </p:nvSpPr>
        <p:spPr>
          <a:ln/>
        </p:spPr>
      </p:sp>
      <p:sp>
        <p:nvSpPr>
          <p:cNvPr id="8090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60C1E1B0-074A-482E-AE9C-EA892C6AE72D}" type="slidenum">
              <a:rPr lang="en-US" altLang="zh-CN" b="0">
                <a:solidFill>
                  <a:schemeClr val="tx1"/>
                </a:solidFill>
                <a:latin typeface="Times New Roman" panose="02020603050405020304" pitchFamily="18" charset="0"/>
              </a:rPr>
              <a:pPr/>
              <a:t>34</a:t>
            </a:fld>
            <a:endParaRPr lang="en-US" altLang="zh-CN" b="0">
              <a:solidFill>
                <a:schemeClr val="tx1"/>
              </a:solidFill>
              <a:latin typeface="Times New Roman" panose="02020603050405020304" pitchFamily="18" charset="0"/>
            </a:endParaRPr>
          </a:p>
        </p:txBody>
      </p:sp>
      <p:sp>
        <p:nvSpPr>
          <p:cNvPr id="81923" name="Rectangle 2"/>
          <p:cNvSpPr>
            <a:spLocks noRot="1" noChangeArrowheads="1" noTextEdit="1"/>
          </p:cNvSpPr>
          <p:nvPr>
            <p:ph type="sldImg"/>
          </p:nvPr>
        </p:nvSpPr>
        <p:spPr>
          <a:ln/>
        </p:spPr>
      </p:sp>
      <p:sp>
        <p:nvSpPr>
          <p:cNvPr id="8192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1D1845D1-E8F2-443F-8F6C-7C9D51A48D02}" type="slidenum">
              <a:rPr lang="en-US" altLang="zh-CN" b="0">
                <a:solidFill>
                  <a:schemeClr val="tx1"/>
                </a:solidFill>
                <a:latin typeface="Times New Roman" panose="02020603050405020304" pitchFamily="18" charset="0"/>
              </a:rPr>
              <a:pPr/>
              <a:t>35</a:t>
            </a:fld>
            <a:endParaRPr lang="en-US" altLang="zh-CN" b="0">
              <a:solidFill>
                <a:schemeClr val="tx1"/>
              </a:solidFill>
              <a:latin typeface="Times New Roman" panose="02020603050405020304" pitchFamily="18" charset="0"/>
            </a:endParaRPr>
          </a:p>
        </p:txBody>
      </p:sp>
      <p:sp>
        <p:nvSpPr>
          <p:cNvPr id="82947" name="Rectangle 2"/>
          <p:cNvSpPr>
            <a:spLocks noRot="1" noChangeArrowheads="1" noTextEdit="1"/>
          </p:cNvSpPr>
          <p:nvPr>
            <p:ph type="sldImg"/>
          </p:nvPr>
        </p:nvSpPr>
        <p:spPr>
          <a:ln/>
        </p:spPr>
      </p:sp>
      <p:sp>
        <p:nvSpPr>
          <p:cNvPr id="8294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5284A4AD-9CA8-4114-8456-803BE9D4EB86}" type="slidenum">
              <a:rPr lang="en-US" altLang="zh-CN" b="0">
                <a:solidFill>
                  <a:schemeClr val="tx1"/>
                </a:solidFill>
                <a:latin typeface="Times New Roman" panose="02020603050405020304" pitchFamily="18" charset="0"/>
              </a:rPr>
              <a:pPr/>
              <a:t>37</a:t>
            </a:fld>
            <a:endParaRPr lang="en-US" altLang="zh-CN" b="0">
              <a:solidFill>
                <a:schemeClr val="tx1"/>
              </a:solidFill>
              <a:latin typeface="Times New Roman" panose="02020603050405020304" pitchFamily="18" charset="0"/>
            </a:endParaRPr>
          </a:p>
        </p:txBody>
      </p:sp>
      <p:sp>
        <p:nvSpPr>
          <p:cNvPr id="83971" name="Rectangle 2"/>
          <p:cNvSpPr>
            <a:spLocks noRot="1" noChangeArrowheads="1" noTextEdit="1"/>
          </p:cNvSpPr>
          <p:nvPr>
            <p:ph type="sldImg"/>
          </p:nvPr>
        </p:nvSpPr>
        <p:spPr>
          <a:ln/>
        </p:spPr>
      </p:sp>
      <p:sp>
        <p:nvSpPr>
          <p:cNvPr id="8397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9D68CF2F-E895-40D7-A196-6898EAC8600C}" type="slidenum">
              <a:rPr lang="en-US" altLang="zh-CN" b="0">
                <a:solidFill>
                  <a:schemeClr val="tx1"/>
                </a:solidFill>
                <a:latin typeface="Times New Roman" panose="02020603050405020304" pitchFamily="18" charset="0"/>
              </a:rPr>
              <a:pPr/>
              <a:t>2</a:t>
            </a:fld>
            <a:endParaRPr lang="en-US" altLang="zh-CN" b="0">
              <a:solidFill>
                <a:schemeClr val="tx1"/>
              </a:solidFill>
              <a:latin typeface="Times New Roman" panose="02020603050405020304" pitchFamily="18" charset="0"/>
            </a:endParaRPr>
          </a:p>
        </p:txBody>
      </p:sp>
      <p:sp>
        <p:nvSpPr>
          <p:cNvPr id="66563" name="Rectangle 2"/>
          <p:cNvSpPr>
            <a:spLocks noRot="1" noChangeArrowheads="1" noTextEdit="1"/>
          </p:cNvSpPr>
          <p:nvPr>
            <p:ph type="sldImg"/>
          </p:nvPr>
        </p:nvSpPr>
        <p:spPr>
          <a:ln/>
        </p:spPr>
      </p:sp>
      <p:sp>
        <p:nvSpPr>
          <p:cNvPr id="6656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7D741353-EF2F-4CC1-BB19-F9409BC9A42E}" type="slidenum">
              <a:rPr lang="en-US" altLang="zh-CN" b="0">
                <a:solidFill>
                  <a:schemeClr val="tx1"/>
                </a:solidFill>
                <a:latin typeface="Times New Roman" panose="02020603050405020304" pitchFamily="18" charset="0"/>
              </a:rPr>
              <a:pPr/>
              <a:t>40</a:t>
            </a:fld>
            <a:endParaRPr lang="en-US" altLang="zh-CN" b="0">
              <a:solidFill>
                <a:schemeClr val="tx1"/>
              </a:solidFill>
              <a:latin typeface="Times New Roman" panose="02020603050405020304" pitchFamily="18" charset="0"/>
            </a:endParaRPr>
          </a:p>
        </p:txBody>
      </p:sp>
      <p:sp>
        <p:nvSpPr>
          <p:cNvPr id="84995" name="Rectangle 2"/>
          <p:cNvSpPr>
            <a:spLocks noRot="1" noChangeArrowheads="1" noTextEdit="1"/>
          </p:cNvSpPr>
          <p:nvPr>
            <p:ph type="sldImg"/>
          </p:nvPr>
        </p:nvSpPr>
        <p:spPr>
          <a:ln/>
        </p:spPr>
      </p:sp>
      <p:sp>
        <p:nvSpPr>
          <p:cNvPr id="8499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DD8C3462-2D80-4D6A-AE03-D285EA42FD72}" type="slidenum">
              <a:rPr lang="en-US" altLang="zh-CN" b="0">
                <a:solidFill>
                  <a:schemeClr val="tx1"/>
                </a:solidFill>
                <a:latin typeface="Times New Roman" panose="02020603050405020304" pitchFamily="18" charset="0"/>
              </a:rPr>
              <a:pPr/>
              <a:t>41</a:t>
            </a:fld>
            <a:endParaRPr lang="en-US" altLang="zh-CN" b="0">
              <a:solidFill>
                <a:schemeClr val="tx1"/>
              </a:solidFill>
              <a:latin typeface="Times New Roman" panose="02020603050405020304" pitchFamily="18" charset="0"/>
            </a:endParaRPr>
          </a:p>
        </p:txBody>
      </p:sp>
      <p:sp>
        <p:nvSpPr>
          <p:cNvPr id="86019" name="Rectangle 2"/>
          <p:cNvSpPr>
            <a:spLocks noRot="1" noChangeArrowheads="1" noTextEdit="1"/>
          </p:cNvSpPr>
          <p:nvPr>
            <p:ph type="sldImg"/>
          </p:nvPr>
        </p:nvSpPr>
        <p:spPr>
          <a:ln/>
        </p:spPr>
      </p:sp>
      <p:sp>
        <p:nvSpPr>
          <p:cNvPr id="8602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20EC940B-D886-4552-BC66-AAFC9BDA91E6}" type="slidenum">
              <a:rPr lang="en-US" altLang="zh-CN" b="0">
                <a:solidFill>
                  <a:schemeClr val="tx1"/>
                </a:solidFill>
                <a:latin typeface="Times New Roman" panose="02020603050405020304" pitchFamily="18" charset="0"/>
              </a:rPr>
              <a:pPr/>
              <a:t>42</a:t>
            </a:fld>
            <a:endParaRPr lang="en-US" altLang="zh-CN" b="0">
              <a:solidFill>
                <a:schemeClr val="tx1"/>
              </a:solidFill>
              <a:latin typeface="Times New Roman" panose="02020603050405020304" pitchFamily="18" charset="0"/>
            </a:endParaRPr>
          </a:p>
        </p:txBody>
      </p:sp>
      <p:sp>
        <p:nvSpPr>
          <p:cNvPr id="87043" name="Rectangle 2"/>
          <p:cNvSpPr>
            <a:spLocks noRot="1" noChangeArrowheads="1" noTextEdit="1"/>
          </p:cNvSpPr>
          <p:nvPr>
            <p:ph type="sldImg"/>
          </p:nvPr>
        </p:nvSpPr>
        <p:spPr>
          <a:ln/>
        </p:spPr>
      </p:sp>
      <p:sp>
        <p:nvSpPr>
          <p:cNvPr id="8704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E5CC3C66-5BF6-4BA1-898F-0ED308B07750}" type="slidenum">
              <a:rPr lang="en-US" altLang="zh-CN" b="0">
                <a:solidFill>
                  <a:schemeClr val="tx1"/>
                </a:solidFill>
                <a:latin typeface="Times New Roman" panose="02020603050405020304" pitchFamily="18" charset="0"/>
              </a:rPr>
              <a:pPr/>
              <a:t>43</a:t>
            </a:fld>
            <a:endParaRPr lang="en-US" altLang="zh-CN" b="0">
              <a:solidFill>
                <a:schemeClr val="tx1"/>
              </a:solidFill>
              <a:latin typeface="Times New Roman" panose="02020603050405020304" pitchFamily="18" charset="0"/>
            </a:endParaRPr>
          </a:p>
        </p:txBody>
      </p:sp>
      <p:sp>
        <p:nvSpPr>
          <p:cNvPr id="88067" name="Rectangle 2"/>
          <p:cNvSpPr>
            <a:spLocks noRot="1" noChangeArrowheads="1" noTextEdit="1"/>
          </p:cNvSpPr>
          <p:nvPr>
            <p:ph type="sldImg"/>
          </p:nvPr>
        </p:nvSpPr>
        <p:spPr>
          <a:ln/>
        </p:spPr>
      </p:sp>
      <p:sp>
        <p:nvSpPr>
          <p:cNvPr id="8806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E5DCD363-CC5C-4F6F-A2C6-AC023E474909}" type="slidenum">
              <a:rPr lang="en-US" altLang="zh-CN" b="0">
                <a:solidFill>
                  <a:schemeClr val="tx1"/>
                </a:solidFill>
                <a:latin typeface="Times New Roman" panose="02020603050405020304" pitchFamily="18" charset="0"/>
              </a:rPr>
              <a:pPr/>
              <a:t>44</a:t>
            </a:fld>
            <a:endParaRPr lang="en-US" altLang="zh-CN" b="0">
              <a:solidFill>
                <a:schemeClr val="tx1"/>
              </a:solidFill>
              <a:latin typeface="Times New Roman" panose="02020603050405020304" pitchFamily="18" charset="0"/>
            </a:endParaRPr>
          </a:p>
        </p:txBody>
      </p:sp>
      <p:sp>
        <p:nvSpPr>
          <p:cNvPr id="89091" name="Rectangle 2"/>
          <p:cNvSpPr>
            <a:spLocks noRot="1" noChangeArrowheads="1" noTextEdit="1"/>
          </p:cNvSpPr>
          <p:nvPr>
            <p:ph type="sldImg"/>
          </p:nvPr>
        </p:nvSpPr>
        <p:spPr>
          <a:ln/>
        </p:spPr>
      </p:sp>
      <p:sp>
        <p:nvSpPr>
          <p:cNvPr id="8909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FEB2F053-CA01-491A-8F29-158B18985885}" type="slidenum">
              <a:rPr lang="en-US" altLang="zh-CN" b="0">
                <a:solidFill>
                  <a:schemeClr val="tx1"/>
                </a:solidFill>
                <a:latin typeface="Times New Roman" panose="02020603050405020304" pitchFamily="18" charset="0"/>
              </a:rPr>
              <a:pPr/>
              <a:t>45</a:t>
            </a:fld>
            <a:endParaRPr lang="en-US" altLang="zh-CN" b="0">
              <a:solidFill>
                <a:schemeClr val="tx1"/>
              </a:solidFill>
              <a:latin typeface="Times New Roman" panose="02020603050405020304" pitchFamily="18" charset="0"/>
            </a:endParaRPr>
          </a:p>
        </p:txBody>
      </p:sp>
      <p:sp>
        <p:nvSpPr>
          <p:cNvPr id="90115" name="Rectangle 2"/>
          <p:cNvSpPr>
            <a:spLocks noRot="1" noChangeArrowheads="1" noTextEdit="1"/>
          </p:cNvSpPr>
          <p:nvPr>
            <p:ph type="sldImg"/>
          </p:nvPr>
        </p:nvSpPr>
        <p:spPr>
          <a:ln/>
        </p:spPr>
      </p:sp>
      <p:sp>
        <p:nvSpPr>
          <p:cNvPr id="9011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496D0D2C-0061-4376-8ECF-E2A536B49C10}" type="slidenum">
              <a:rPr lang="en-US" altLang="zh-CN" b="0">
                <a:solidFill>
                  <a:schemeClr val="tx1"/>
                </a:solidFill>
                <a:latin typeface="Times New Roman" panose="02020603050405020304" pitchFamily="18" charset="0"/>
              </a:rPr>
              <a:pPr/>
              <a:t>46</a:t>
            </a:fld>
            <a:endParaRPr lang="en-US" altLang="zh-CN" b="0">
              <a:solidFill>
                <a:schemeClr val="tx1"/>
              </a:solidFill>
              <a:latin typeface="Times New Roman" panose="02020603050405020304" pitchFamily="18" charset="0"/>
            </a:endParaRPr>
          </a:p>
        </p:txBody>
      </p:sp>
      <p:sp>
        <p:nvSpPr>
          <p:cNvPr id="91139" name="Rectangle 2"/>
          <p:cNvSpPr>
            <a:spLocks noRot="1" noChangeArrowheads="1" noTextEdit="1"/>
          </p:cNvSpPr>
          <p:nvPr>
            <p:ph type="sldImg"/>
          </p:nvPr>
        </p:nvSpPr>
        <p:spPr>
          <a:ln/>
        </p:spPr>
      </p:sp>
      <p:sp>
        <p:nvSpPr>
          <p:cNvPr id="9114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FCEB54F9-5595-446A-8E7A-E0CA3C6B743E}" type="slidenum">
              <a:rPr lang="en-US" altLang="zh-CN" b="0">
                <a:solidFill>
                  <a:schemeClr val="tx1"/>
                </a:solidFill>
                <a:latin typeface="Times New Roman" panose="02020603050405020304" pitchFamily="18" charset="0"/>
              </a:rPr>
              <a:pPr/>
              <a:t>47</a:t>
            </a:fld>
            <a:endParaRPr lang="en-US" altLang="zh-CN" b="0">
              <a:solidFill>
                <a:schemeClr val="tx1"/>
              </a:solidFill>
              <a:latin typeface="Times New Roman" panose="02020603050405020304" pitchFamily="18" charset="0"/>
            </a:endParaRPr>
          </a:p>
        </p:txBody>
      </p:sp>
      <p:sp>
        <p:nvSpPr>
          <p:cNvPr id="92163" name="Rectangle 2"/>
          <p:cNvSpPr>
            <a:spLocks noRot="1" noChangeArrowheads="1" noTextEdit="1"/>
          </p:cNvSpPr>
          <p:nvPr>
            <p:ph type="sldImg"/>
          </p:nvPr>
        </p:nvSpPr>
        <p:spPr>
          <a:ln/>
        </p:spPr>
      </p:sp>
      <p:sp>
        <p:nvSpPr>
          <p:cNvPr id="9216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D6C5F533-FC8C-4307-B68C-B0338A2A47FB}" type="slidenum">
              <a:rPr lang="en-US" altLang="zh-CN" b="0">
                <a:solidFill>
                  <a:schemeClr val="tx1"/>
                </a:solidFill>
                <a:latin typeface="Times New Roman" panose="02020603050405020304" pitchFamily="18" charset="0"/>
              </a:rPr>
              <a:pPr/>
              <a:t>3</a:t>
            </a:fld>
            <a:endParaRPr lang="en-US" altLang="zh-CN" b="0">
              <a:solidFill>
                <a:schemeClr val="tx1"/>
              </a:solidFill>
              <a:latin typeface="Times New Roman" panose="02020603050405020304" pitchFamily="18" charset="0"/>
            </a:endParaRPr>
          </a:p>
        </p:txBody>
      </p:sp>
      <p:sp>
        <p:nvSpPr>
          <p:cNvPr id="67587" name="Rectangle 2"/>
          <p:cNvSpPr>
            <a:spLocks noRot="1" noChangeArrowheads="1" noTextEdit="1"/>
          </p:cNvSpPr>
          <p:nvPr>
            <p:ph type="sldImg"/>
          </p:nvPr>
        </p:nvSpPr>
        <p:spPr>
          <a:ln/>
        </p:spPr>
      </p:sp>
      <p:sp>
        <p:nvSpPr>
          <p:cNvPr id="6758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9A673325-2F26-4BDB-806F-CD6FC8E3865E}" type="slidenum">
              <a:rPr lang="en-US" altLang="zh-CN" b="0">
                <a:solidFill>
                  <a:schemeClr val="tx1"/>
                </a:solidFill>
                <a:latin typeface="Times New Roman" panose="02020603050405020304" pitchFamily="18" charset="0"/>
              </a:rPr>
              <a:pPr/>
              <a:t>6</a:t>
            </a:fld>
            <a:endParaRPr lang="en-US" altLang="zh-CN" b="0">
              <a:solidFill>
                <a:schemeClr val="tx1"/>
              </a:solidFill>
              <a:latin typeface="Times New Roman" panose="02020603050405020304" pitchFamily="18" charset="0"/>
            </a:endParaRPr>
          </a:p>
        </p:txBody>
      </p:sp>
      <p:sp>
        <p:nvSpPr>
          <p:cNvPr id="68611" name="Rectangle 2"/>
          <p:cNvSpPr>
            <a:spLocks noRot="1" noChangeArrowheads="1" noTextEdit="1"/>
          </p:cNvSpPr>
          <p:nvPr>
            <p:ph type="sldImg"/>
          </p:nvPr>
        </p:nvSpPr>
        <p:spPr>
          <a:ln/>
        </p:spPr>
      </p:sp>
      <p:sp>
        <p:nvSpPr>
          <p:cNvPr id="6861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25039522-9AA7-4016-BA11-FE3178A597CF}" type="slidenum">
              <a:rPr lang="en-US" altLang="zh-CN" b="0">
                <a:solidFill>
                  <a:schemeClr val="tx1"/>
                </a:solidFill>
                <a:latin typeface="Times New Roman" panose="02020603050405020304" pitchFamily="18" charset="0"/>
              </a:rPr>
              <a:pPr/>
              <a:t>7</a:t>
            </a:fld>
            <a:endParaRPr lang="en-US" altLang="zh-CN" b="0">
              <a:solidFill>
                <a:schemeClr val="tx1"/>
              </a:solidFill>
              <a:latin typeface="Times New Roman" panose="02020603050405020304" pitchFamily="18" charset="0"/>
            </a:endParaRPr>
          </a:p>
        </p:txBody>
      </p:sp>
      <p:sp>
        <p:nvSpPr>
          <p:cNvPr id="69635" name="Rectangle 2"/>
          <p:cNvSpPr>
            <a:spLocks noRot="1" noChangeArrowheads="1" noTextEdit="1"/>
          </p:cNvSpPr>
          <p:nvPr>
            <p:ph type="sldImg"/>
          </p:nvPr>
        </p:nvSpPr>
        <p:spPr>
          <a:ln/>
        </p:spPr>
      </p:sp>
      <p:sp>
        <p:nvSpPr>
          <p:cNvPr id="69636"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B84DEA80-02F6-49F5-93ED-90699B19FDBF}" type="slidenum">
              <a:rPr lang="en-US" altLang="zh-CN" b="0">
                <a:solidFill>
                  <a:schemeClr val="tx1"/>
                </a:solidFill>
                <a:latin typeface="Times New Roman" panose="02020603050405020304" pitchFamily="18" charset="0"/>
              </a:rPr>
              <a:pPr/>
              <a:t>12</a:t>
            </a:fld>
            <a:endParaRPr lang="en-US" altLang="zh-CN" b="0">
              <a:solidFill>
                <a:schemeClr val="tx1"/>
              </a:solidFill>
              <a:latin typeface="Times New Roman" panose="02020603050405020304" pitchFamily="18" charset="0"/>
            </a:endParaRPr>
          </a:p>
        </p:txBody>
      </p:sp>
      <p:sp>
        <p:nvSpPr>
          <p:cNvPr id="70659" name="Rectangle 2"/>
          <p:cNvSpPr>
            <a:spLocks noRot="1" noChangeArrowheads="1" noTextEdit="1"/>
          </p:cNvSpPr>
          <p:nvPr>
            <p:ph type="sldImg"/>
          </p:nvPr>
        </p:nvSpPr>
        <p:spPr>
          <a:ln/>
        </p:spPr>
      </p:sp>
      <p:sp>
        <p:nvSpPr>
          <p:cNvPr id="7066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DB77A94F-6614-4531-BAA1-628900BBF40E}" type="slidenum">
              <a:rPr lang="en-US" altLang="zh-CN" b="0">
                <a:solidFill>
                  <a:schemeClr val="tx1"/>
                </a:solidFill>
                <a:latin typeface="Times New Roman" panose="02020603050405020304" pitchFamily="18" charset="0"/>
              </a:rPr>
              <a:pPr/>
              <a:t>13</a:t>
            </a:fld>
            <a:endParaRPr lang="en-US" altLang="zh-CN" b="0">
              <a:solidFill>
                <a:schemeClr val="tx1"/>
              </a:solidFill>
              <a:latin typeface="Times New Roman" panose="02020603050405020304" pitchFamily="18" charset="0"/>
            </a:endParaRPr>
          </a:p>
        </p:txBody>
      </p:sp>
      <p:sp>
        <p:nvSpPr>
          <p:cNvPr id="71683" name="Rectangle 2"/>
          <p:cNvSpPr>
            <a:spLocks noRot="1" noChangeArrowheads="1" noTextEdit="1"/>
          </p:cNvSpPr>
          <p:nvPr>
            <p:ph type="sldImg"/>
          </p:nvPr>
        </p:nvSpPr>
        <p:spPr>
          <a:ln/>
        </p:spPr>
      </p:sp>
      <p:sp>
        <p:nvSpPr>
          <p:cNvPr id="7168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B1421591-958E-470D-92C9-507A10130C6A}" type="slidenum">
              <a:rPr lang="en-US" altLang="zh-CN" b="0">
                <a:solidFill>
                  <a:schemeClr val="tx1"/>
                </a:solidFill>
                <a:latin typeface="Times New Roman" panose="02020603050405020304" pitchFamily="18" charset="0"/>
              </a:rPr>
              <a:pPr/>
              <a:t>15</a:t>
            </a:fld>
            <a:endParaRPr lang="en-US" altLang="zh-CN" b="0">
              <a:solidFill>
                <a:schemeClr val="tx1"/>
              </a:solidFill>
              <a:latin typeface="Times New Roman" panose="02020603050405020304" pitchFamily="18" charset="0"/>
            </a:endParaRPr>
          </a:p>
        </p:txBody>
      </p:sp>
      <p:sp>
        <p:nvSpPr>
          <p:cNvPr id="72707" name="Rectangle 2"/>
          <p:cNvSpPr>
            <a:spLocks noRot="1" noChangeArrowheads="1" noTextEdit="1"/>
          </p:cNvSpPr>
          <p:nvPr>
            <p:ph type="sldImg"/>
          </p:nvPr>
        </p:nvSpPr>
        <p:spPr>
          <a:ln/>
        </p:spPr>
      </p:sp>
      <p:sp>
        <p:nvSpPr>
          <p:cNvPr id="72708"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fld id="{BB0AF007-154A-4407-8032-F61B14BACF4F}" type="slidenum">
              <a:rPr lang="en-US" altLang="zh-CN" b="0">
                <a:solidFill>
                  <a:schemeClr val="tx1"/>
                </a:solidFill>
                <a:latin typeface="Times New Roman" panose="02020603050405020304" pitchFamily="18" charset="0"/>
              </a:rPr>
              <a:pPr/>
              <a:t>16</a:t>
            </a:fld>
            <a:endParaRPr lang="en-US" altLang="zh-CN" b="0">
              <a:solidFill>
                <a:schemeClr val="tx1"/>
              </a:solidFill>
              <a:latin typeface="Times New Roman" panose="02020603050405020304" pitchFamily="18" charset="0"/>
            </a:endParaRPr>
          </a:p>
        </p:txBody>
      </p:sp>
      <p:sp>
        <p:nvSpPr>
          <p:cNvPr id="73731" name="Rectangle 2"/>
          <p:cNvSpPr>
            <a:spLocks noRot="1" noChangeArrowheads="1" noTextEdit="1"/>
          </p:cNvSpPr>
          <p:nvPr>
            <p:ph type="sldImg"/>
          </p:nvPr>
        </p:nvSpPr>
        <p:spPr>
          <a:ln/>
        </p:spPr>
      </p:sp>
      <p:sp>
        <p:nvSpPr>
          <p:cNvPr id="73732"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p:cNvSpPr txBox="1">
            <a:spLocks noChangeArrowheads="1"/>
          </p:cNvSpPr>
          <p:nvPr/>
        </p:nvSpPr>
        <p:spPr bwMode="auto">
          <a:xfrm>
            <a:off x="5364163" y="201613"/>
            <a:ext cx="37036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itchFamily="34" charset="0"/>
                <a:ea typeface="宋体" pitchFamily="2" charset="-122"/>
              </a:defRPr>
            </a:lvl1pPr>
            <a:lvl2pPr marL="742950" indent="-285750">
              <a:defRPr kumimoji="1" sz="1200" b="1">
                <a:solidFill>
                  <a:schemeClr val="bg1"/>
                </a:solidFill>
                <a:latin typeface="Arial" pitchFamily="34" charset="0"/>
                <a:ea typeface="宋体" pitchFamily="2" charset="-122"/>
              </a:defRPr>
            </a:lvl2pPr>
            <a:lvl3pPr marL="1143000" indent="-228600">
              <a:defRPr kumimoji="1" sz="1200" b="1">
                <a:solidFill>
                  <a:schemeClr val="bg1"/>
                </a:solidFill>
                <a:latin typeface="Arial" pitchFamily="34" charset="0"/>
                <a:ea typeface="宋体" pitchFamily="2" charset="-122"/>
              </a:defRPr>
            </a:lvl3pPr>
            <a:lvl4pPr marL="1600200" indent="-228600">
              <a:defRPr kumimoji="1" sz="1200" b="1">
                <a:solidFill>
                  <a:schemeClr val="bg1"/>
                </a:solidFill>
                <a:latin typeface="Arial" pitchFamily="34" charset="0"/>
                <a:ea typeface="宋体" pitchFamily="2" charset="-122"/>
              </a:defRPr>
            </a:lvl4pPr>
            <a:lvl5pPr marL="2057400" indent="-228600">
              <a:defRPr kumimoji="1" sz="1200" b="1">
                <a:solidFill>
                  <a:schemeClr val="bg1"/>
                </a:solidFill>
                <a:latin typeface="Arial" pitchFamily="34"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9pPr>
          </a:lstStyle>
          <a:p>
            <a:pPr algn="r" eaLnBrk="1" hangingPunct="1">
              <a:defRPr/>
            </a:pPr>
            <a:r>
              <a:rPr lang="zh-CN" altLang="en-US" sz="2000" smtClean="0">
                <a:solidFill>
                  <a:srgbClr val="63B4D1"/>
                </a:solidFill>
                <a:latin typeface="黑体" pitchFamily="49" charset="-122"/>
                <a:ea typeface="黑体" pitchFamily="49" charset="-122"/>
              </a:rPr>
              <a:t>华中科技大学软件学院 </a:t>
            </a:r>
          </a:p>
        </p:txBody>
      </p:sp>
      <p:pic>
        <p:nvPicPr>
          <p:cNvPr id="6" name="Picture 6" descr="软件学院徽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60350"/>
            <a:ext cx="1727200" cy="169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7"/>
          <p:cNvSpPr txBox="1">
            <a:spLocks noChangeArrowheads="1"/>
          </p:cNvSpPr>
          <p:nvPr/>
        </p:nvSpPr>
        <p:spPr bwMode="auto">
          <a:xfrm>
            <a:off x="1979613" y="711200"/>
            <a:ext cx="40513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itchFamily="34" charset="0"/>
                <a:ea typeface="宋体" pitchFamily="2" charset="-122"/>
              </a:defRPr>
            </a:lvl1pPr>
            <a:lvl2pPr marL="742950" indent="-285750">
              <a:defRPr kumimoji="1" sz="1200" b="1">
                <a:solidFill>
                  <a:schemeClr val="bg1"/>
                </a:solidFill>
                <a:latin typeface="Arial" pitchFamily="34" charset="0"/>
                <a:ea typeface="宋体" pitchFamily="2" charset="-122"/>
              </a:defRPr>
            </a:lvl2pPr>
            <a:lvl3pPr marL="1143000" indent="-228600">
              <a:defRPr kumimoji="1" sz="1200" b="1">
                <a:solidFill>
                  <a:schemeClr val="bg1"/>
                </a:solidFill>
                <a:latin typeface="Arial" pitchFamily="34" charset="0"/>
                <a:ea typeface="宋体" pitchFamily="2" charset="-122"/>
              </a:defRPr>
            </a:lvl3pPr>
            <a:lvl4pPr marL="1600200" indent="-228600">
              <a:defRPr kumimoji="1" sz="1200" b="1">
                <a:solidFill>
                  <a:schemeClr val="bg1"/>
                </a:solidFill>
                <a:latin typeface="Arial" pitchFamily="34" charset="0"/>
                <a:ea typeface="宋体" pitchFamily="2" charset="-122"/>
              </a:defRPr>
            </a:lvl4pPr>
            <a:lvl5pPr marL="2057400" indent="-228600">
              <a:defRPr kumimoji="1" sz="1200" b="1">
                <a:solidFill>
                  <a:schemeClr val="bg1"/>
                </a:solidFill>
                <a:latin typeface="Arial" pitchFamily="34"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9pPr>
          </a:lstStyle>
          <a:p>
            <a:pPr algn="l" eaLnBrk="1" hangingPunct="1">
              <a:defRPr/>
            </a:pPr>
            <a:r>
              <a:rPr lang="en-US" altLang="zh-CN" sz="2000" smtClean="0">
                <a:solidFill>
                  <a:srgbClr val="63B4D1"/>
                </a:solidFill>
                <a:ea typeface="黑体" pitchFamily="49" charset="-122"/>
              </a:rPr>
              <a:t>THE SCHOOL OF SOFTWARE ENGINEERING OF HUST</a:t>
            </a:r>
          </a:p>
        </p:txBody>
      </p:sp>
      <p:sp>
        <p:nvSpPr>
          <p:cNvPr id="80899" name="Rectangle 3"/>
          <p:cNvSpPr>
            <a:spLocks noGrp="1" noChangeArrowheads="1"/>
          </p:cNvSpPr>
          <p:nvPr>
            <p:ph type="ctrTitle" sz="quarter"/>
          </p:nvPr>
        </p:nvSpPr>
        <p:spPr>
          <a:xfrm>
            <a:off x="609600" y="2420938"/>
            <a:ext cx="8283575" cy="1800225"/>
          </a:xfrm>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0" indent="0" algn="r">
              <a:defRPr sz="3600">
                <a:solidFill>
                  <a:srgbClr val="FFFF00"/>
                </a:solidFill>
              </a:defRPr>
            </a:lvl1pPr>
          </a:lstStyle>
          <a:p>
            <a:pPr lvl="0"/>
            <a:r>
              <a:rPr lang="zh-CN" altLang="en-US" noProof="0" smtClean="0"/>
              <a:t>单击此处编辑母版标题样式</a:t>
            </a:r>
          </a:p>
        </p:txBody>
      </p:sp>
      <p:sp>
        <p:nvSpPr>
          <p:cNvPr id="80900" name="Rectangle 4"/>
          <p:cNvSpPr>
            <a:spLocks noGrp="1" noChangeArrowheads="1"/>
          </p:cNvSpPr>
          <p:nvPr>
            <p:ph type="subTitle" sz="quarter" idx="1"/>
          </p:nvPr>
        </p:nvSpPr>
        <p:spPr>
          <a:xfrm>
            <a:off x="323850" y="4292600"/>
            <a:ext cx="8569325" cy="2160588"/>
          </a:xfrm>
        </p:spPr>
        <p:txBody>
          <a:bodyPr anchor="ctr"/>
          <a:lstStyle>
            <a:lvl1pPr marL="0" indent="0" algn="r">
              <a:buFont typeface="Wingdings 2" pitchFamily="18" charset="2"/>
              <a:buNone/>
              <a:defRPr>
                <a:solidFill>
                  <a:schemeClr val="bg1"/>
                </a:solidFill>
              </a:defRPr>
            </a:lvl1pPr>
          </a:lstStyle>
          <a:p>
            <a:pPr lvl="0"/>
            <a:r>
              <a:rPr lang="zh-CN" altLang="en-US" noProof="0" smtClean="0"/>
              <a:t>单击此处编辑母版副标题样式</a:t>
            </a:r>
          </a:p>
        </p:txBody>
      </p:sp>
    </p:spTree>
    <p:extLst>
      <p:ext uri="{BB962C8B-B14F-4D97-AF65-F5344CB8AC3E}">
        <p14:creationId xmlns:p14="http://schemas.microsoft.com/office/powerpoint/2010/main" val="308407937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490058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69100" y="1052513"/>
            <a:ext cx="2195513" cy="58054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79388" y="1052513"/>
            <a:ext cx="6437312" cy="58054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512193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79388" y="1052513"/>
            <a:ext cx="8785225" cy="720725"/>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179388" y="1773238"/>
            <a:ext cx="4316412" cy="50847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773238"/>
            <a:ext cx="4316413" cy="50847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176213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832591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433155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79388" y="1773238"/>
            <a:ext cx="4316412"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773238"/>
            <a:ext cx="4316413"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235202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291157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3811499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6970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890124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969280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5E9EFF"/>
            </a:gs>
            <a:gs pos="39999">
              <a:srgbClr val="85C2FF"/>
            </a:gs>
            <a:gs pos="70000">
              <a:srgbClr val="C4D6EB"/>
            </a:gs>
            <a:gs pos="100000">
              <a:srgbClr val="FFEBFA"/>
            </a:gs>
          </a:gsLst>
          <a:lin ang="13500000" scaled="1"/>
        </a:gra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75" name="Text Box 3"/>
          <p:cNvSpPr txBox="1">
            <a:spLocks noChangeArrowheads="1"/>
          </p:cNvSpPr>
          <p:nvPr/>
        </p:nvSpPr>
        <p:spPr bwMode="auto">
          <a:xfrm>
            <a:off x="8412163" y="6624638"/>
            <a:ext cx="500062" cy="2746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r" eaLnBrk="1" hangingPunct="1"/>
            <a:fld id="{819E4F34-858C-42FB-B220-98394BC9CCB9}" type="slidenum">
              <a:rPr kumimoji="0" lang="en-US" altLang="zh-CN">
                <a:solidFill>
                  <a:schemeClr val="tx2"/>
                </a:solidFill>
                <a:latin typeface="Comic Sans MS" panose="030F0702030302020204" pitchFamily="66" charset="0"/>
                <a:cs typeface="Times New Roman" panose="02020603050405020304" pitchFamily="18" charset="0"/>
              </a:rPr>
              <a:pPr algn="r" eaLnBrk="1" hangingPunct="1"/>
              <a:t>‹#›</a:t>
            </a:fld>
            <a:endParaRPr kumimoji="0" lang="en-US" altLang="zh-CN">
              <a:solidFill>
                <a:schemeClr val="tx2"/>
              </a:solidFill>
              <a:latin typeface="Comic Sans MS" panose="030F0702030302020204" pitchFamily="66" charset="0"/>
              <a:cs typeface="Times New Roman" panose="02020603050405020304" pitchFamily="18" charset="0"/>
            </a:endParaRPr>
          </a:p>
        </p:txBody>
      </p:sp>
      <p:sp>
        <p:nvSpPr>
          <p:cNvPr id="79876" name="Rectangle 4"/>
          <p:cNvSpPr>
            <a:spLocks noGrp="1" noChangeArrowheads="1"/>
          </p:cNvSpPr>
          <p:nvPr>
            <p:ph type="title"/>
          </p:nvPr>
        </p:nvSpPr>
        <p:spPr bwMode="auto">
          <a:xfrm>
            <a:off x="179388" y="1052513"/>
            <a:ext cx="8785225" cy="72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45791" dir="3378596"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9877" name="Rectangle 5"/>
          <p:cNvSpPr>
            <a:spLocks noGrp="1" noChangeArrowheads="1"/>
          </p:cNvSpPr>
          <p:nvPr>
            <p:ph type="body" idx="1"/>
          </p:nvPr>
        </p:nvSpPr>
        <p:spPr bwMode="auto">
          <a:xfrm>
            <a:off x="179388" y="1773238"/>
            <a:ext cx="8785225" cy="5084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9878"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031" name="Text Box 7"/>
          <p:cNvSpPr txBox="1">
            <a:spLocks noChangeArrowheads="1"/>
          </p:cNvSpPr>
          <p:nvPr/>
        </p:nvSpPr>
        <p:spPr bwMode="auto">
          <a:xfrm>
            <a:off x="3563938" y="111125"/>
            <a:ext cx="568801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itchFamily="34" charset="0"/>
                <a:ea typeface="宋体" pitchFamily="2" charset="-122"/>
              </a:defRPr>
            </a:lvl1pPr>
            <a:lvl2pPr marL="742950" indent="-285750">
              <a:defRPr kumimoji="1" sz="1200" b="1">
                <a:solidFill>
                  <a:schemeClr val="bg1"/>
                </a:solidFill>
                <a:latin typeface="Arial" pitchFamily="34" charset="0"/>
                <a:ea typeface="宋体" pitchFamily="2" charset="-122"/>
              </a:defRPr>
            </a:lvl2pPr>
            <a:lvl3pPr marL="1143000" indent="-228600">
              <a:defRPr kumimoji="1" sz="1200" b="1">
                <a:solidFill>
                  <a:schemeClr val="bg1"/>
                </a:solidFill>
                <a:latin typeface="Arial" pitchFamily="34" charset="0"/>
                <a:ea typeface="宋体" pitchFamily="2" charset="-122"/>
              </a:defRPr>
            </a:lvl3pPr>
            <a:lvl4pPr marL="1600200" indent="-228600">
              <a:defRPr kumimoji="1" sz="1200" b="1">
                <a:solidFill>
                  <a:schemeClr val="bg1"/>
                </a:solidFill>
                <a:latin typeface="Arial" pitchFamily="34" charset="0"/>
                <a:ea typeface="宋体" pitchFamily="2" charset="-122"/>
              </a:defRPr>
            </a:lvl4pPr>
            <a:lvl5pPr marL="2057400" indent="-228600">
              <a:defRPr kumimoji="1" sz="1200" b="1">
                <a:solidFill>
                  <a:schemeClr val="bg1"/>
                </a:solidFill>
                <a:latin typeface="Arial" pitchFamily="34"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pitchFamily="34" charset="0"/>
                <a:ea typeface="宋体" pitchFamily="2" charset="-122"/>
              </a:defRPr>
            </a:lvl9pPr>
          </a:lstStyle>
          <a:p>
            <a:pPr algn="r" eaLnBrk="1" hangingPunct="1">
              <a:defRPr/>
            </a:pPr>
            <a:r>
              <a:rPr lang="en-US" altLang="zh-CN" sz="1600" smtClean="0"/>
              <a:t>THE SCHOOL OF SOFTWARE ENGINEERING OF HUST</a:t>
            </a:r>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878"/>
                                        </p:tgtEl>
                                        <p:attrNameLst>
                                          <p:attrName>style.visibility</p:attrName>
                                        </p:attrNameLst>
                                      </p:cBhvr>
                                      <p:to>
                                        <p:strVal val="visible"/>
                                      </p:to>
                                    </p:set>
                                    <p:animEffect transition="in" filter="wipe(left)">
                                      <p:cBhvr>
                                        <p:cTn id="7" dur="500"/>
                                        <p:tgtEl>
                                          <p:spTgt spid="79878"/>
                                        </p:tgtEl>
                                      </p:cBhvr>
                                    </p:animEffect>
                                  </p:childTnLst>
                                </p:cTn>
                              </p:par>
                            </p:childTnLst>
                          </p:cTn>
                        </p:par>
                        <p:par>
                          <p:cTn id="8" fill="hold" nodeType="afterGroup">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79876"/>
                                        </p:tgtEl>
                                        <p:attrNameLst>
                                          <p:attrName>style.visibility</p:attrName>
                                        </p:attrNameLst>
                                      </p:cBhvr>
                                      <p:to>
                                        <p:strVal val="visible"/>
                                      </p:to>
                                    </p:set>
                                    <p:animEffect transition="in" filter="slide(fromBottom)">
                                      <p:cBhvr>
                                        <p:cTn id="11" dur="500"/>
                                        <p:tgtEl>
                                          <p:spTgt spid="79876"/>
                                        </p:tgtEl>
                                      </p:cBhvr>
                                    </p:animEffect>
                                  </p:childTnLst>
                                </p:cTn>
                              </p:par>
                            </p:childTnLst>
                          </p:cTn>
                        </p:par>
                        <p:par>
                          <p:cTn id="12" fill="hold" nodeType="afterGroup">
                            <p:stCondLst>
                              <p:cond delay="1000"/>
                            </p:stCondLst>
                            <p:childTnLst>
                              <p:par>
                                <p:cTn id="13" presetID="12" presetClass="entr" presetSubtype="1" fill="hold" grpId="0" nodeType="afterEffect">
                                  <p:stCondLst>
                                    <p:cond delay="0"/>
                                  </p:stCondLst>
                                  <p:childTnLst>
                                    <p:set>
                                      <p:cBhvr>
                                        <p:cTn id="14" dur="1" fill="hold">
                                          <p:stCondLst>
                                            <p:cond delay="0"/>
                                          </p:stCondLst>
                                        </p:cTn>
                                        <p:tgtEl>
                                          <p:spTgt spid="79877">
                                            <p:txEl>
                                              <p:pRg st="0" end="0"/>
                                            </p:txEl>
                                          </p:spTgt>
                                        </p:tgtEl>
                                        <p:attrNameLst>
                                          <p:attrName>style.visibility</p:attrName>
                                        </p:attrNameLst>
                                      </p:cBhvr>
                                      <p:to>
                                        <p:strVal val="visible"/>
                                      </p:to>
                                    </p:set>
                                    <p:animEffect transition="in" filter="slide(fromTop)">
                                      <p:cBhvr>
                                        <p:cTn id="15" dur="500"/>
                                        <p:tgtEl>
                                          <p:spTgt spid="79877">
                                            <p:txEl>
                                              <p:pRg st="0" end="0"/>
                                            </p:txEl>
                                          </p:spTgt>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79877">
                                            <p:txEl>
                                              <p:pRg st="1" end="1"/>
                                            </p:txEl>
                                          </p:spTgt>
                                        </p:tgtEl>
                                        <p:attrNameLst>
                                          <p:attrName>style.visibility</p:attrName>
                                        </p:attrNameLst>
                                      </p:cBhvr>
                                      <p:to>
                                        <p:strVal val="visible"/>
                                      </p:to>
                                    </p:set>
                                    <p:animEffect transition="in" filter="slide(fromTop)">
                                      <p:cBhvr>
                                        <p:cTn id="18" dur="500"/>
                                        <p:tgtEl>
                                          <p:spTgt spid="79877">
                                            <p:txEl>
                                              <p:pRg st="1" end="1"/>
                                            </p:txEl>
                                          </p:spTgt>
                                        </p:tgtEl>
                                      </p:cBhvr>
                                    </p:animEffect>
                                  </p:childTnLst>
                                </p:cTn>
                              </p:par>
                              <p:par>
                                <p:cTn id="19" presetID="12" presetClass="entr" presetSubtype="1" fill="hold" grpId="0" nodeType="withEffect">
                                  <p:stCondLst>
                                    <p:cond delay="0"/>
                                  </p:stCondLst>
                                  <p:childTnLst>
                                    <p:set>
                                      <p:cBhvr>
                                        <p:cTn id="20" dur="1" fill="hold">
                                          <p:stCondLst>
                                            <p:cond delay="0"/>
                                          </p:stCondLst>
                                        </p:cTn>
                                        <p:tgtEl>
                                          <p:spTgt spid="79877">
                                            <p:txEl>
                                              <p:pRg st="2" end="2"/>
                                            </p:txEl>
                                          </p:spTgt>
                                        </p:tgtEl>
                                        <p:attrNameLst>
                                          <p:attrName>style.visibility</p:attrName>
                                        </p:attrNameLst>
                                      </p:cBhvr>
                                      <p:to>
                                        <p:strVal val="visible"/>
                                      </p:to>
                                    </p:set>
                                    <p:animEffect transition="in" filter="slide(fromTop)">
                                      <p:cBhvr>
                                        <p:cTn id="21" dur="500"/>
                                        <p:tgtEl>
                                          <p:spTgt spid="79877">
                                            <p:txEl>
                                              <p:pRg st="2" end="2"/>
                                            </p:txEl>
                                          </p:spTgt>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79877">
                                            <p:txEl>
                                              <p:pRg st="3" end="3"/>
                                            </p:txEl>
                                          </p:spTgt>
                                        </p:tgtEl>
                                        <p:attrNameLst>
                                          <p:attrName>style.visibility</p:attrName>
                                        </p:attrNameLst>
                                      </p:cBhvr>
                                      <p:to>
                                        <p:strVal val="visible"/>
                                      </p:to>
                                    </p:set>
                                    <p:animEffect transition="in" filter="slide(fromTop)">
                                      <p:cBhvr>
                                        <p:cTn id="24" dur="500"/>
                                        <p:tgtEl>
                                          <p:spTgt spid="79877">
                                            <p:txEl>
                                              <p:pRg st="3" end="3"/>
                                            </p:txEl>
                                          </p:spTgt>
                                        </p:tgtEl>
                                      </p:cBhvr>
                                    </p:animEffect>
                                  </p:childTnLst>
                                </p:cTn>
                              </p:par>
                              <p:par>
                                <p:cTn id="25" presetID="12" presetClass="entr" presetSubtype="1" fill="hold" grpId="0" nodeType="withEffect">
                                  <p:stCondLst>
                                    <p:cond delay="0"/>
                                  </p:stCondLst>
                                  <p:childTnLst>
                                    <p:set>
                                      <p:cBhvr>
                                        <p:cTn id="26" dur="1" fill="hold">
                                          <p:stCondLst>
                                            <p:cond delay="0"/>
                                          </p:stCondLst>
                                        </p:cTn>
                                        <p:tgtEl>
                                          <p:spTgt spid="79877">
                                            <p:txEl>
                                              <p:pRg st="4" end="4"/>
                                            </p:txEl>
                                          </p:spTgt>
                                        </p:tgtEl>
                                        <p:attrNameLst>
                                          <p:attrName>style.visibility</p:attrName>
                                        </p:attrNameLst>
                                      </p:cBhvr>
                                      <p:to>
                                        <p:strVal val="visible"/>
                                      </p:to>
                                    </p:set>
                                    <p:animEffect transition="in" filter="slide(fromTop)">
                                      <p:cBhvr>
                                        <p:cTn id="27" dur="500"/>
                                        <p:tgtEl>
                                          <p:spTgt spid="7987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6" grpId="0" autoUpdateAnimBg="0"/>
      <p:bldP spid="79877" grpId="0" build="p" autoUpdateAnimBg="0" advAuto="0">
        <p:tmplLst>
          <p:tmpl lvl="1">
            <p:tnLst>
              <p:par>
                <p:cTn presetID="12" presetClass="entr" presetSubtype="1" fill="hold" nodeType="after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2">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3">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4">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5">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Lst>
      </p:bldP>
      <p:bldP spid="79878" grpId="0" animBg="1"/>
    </p:bldLst>
  </p:timing>
  <p:txStyles>
    <p:titleStyle>
      <a:lvl1pPr marL="342900" indent="-342900" algn="l" rtl="0" eaLnBrk="0" fontAlgn="base" hangingPunct="0">
        <a:spcBef>
          <a:spcPct val="20000"/>
        </a:spcBef>
        <a:spcAft>
          <a:spcPct val="0"/>
        </a:spcAft>
        <a:defRPr sz="2800" b="1">
          <a:solidFill>
            <a:schemeClr val="accent2"/>
          </a:solidFill>
          <a:latin typeface="+mj-lt"/>
          <a:ea typeface="+mj-ea"/>
          <a:cs typeface="+mj-cs"/>
        </a:defRPr>
      </a:lvl1pPr>
      <a:lvl2pPr marL="342900" indent="-342900" algn="l" rtl="0" eaLnBrk="0" fontAlgn="base" hangingPunct="0">
        <a:spcBef>
          <a:spcPct val="20000"/>
        </a:spcBef>
        <a:spcAft>
          <a:spcPct val="0"/>
        </a:spcAft>
        <a:defRPr sz="2800" b="1">
          <a:solidFill>
            <a:schemeClr val="accent2"/>
          </a:solidFill>
          <a:latin typeface="Arial" pitchFamily="34" charset="0"/>
          <a:ea typeface="宋体" pitchFamily="2" charset="-122"/>
        </a:defRPr>
      </a:lvl2pPr>
      <a:lvl3pPr marL="342900" indent="-342900" algn="l" rtl="0" eaLnBrk="0" fontAlgn="base" hangingPunct="0">
        <a:spcBef>
          <a:spcPct val="20000"/>
        </a:spcBef>
        <a:spcAft>
          <a:spcPct val="0"/>
        </a:spcAft>
        <a:defRPr sz="2800" b="1">
          <a:solidFill>
            <a:schemeClr val="accent2"/>
          </a:solidFill>
          <a:latin typeface="Arial" pitchFamily="34" charset="0"/>
          <a:ea typeface="宋体" pitchFamily="2" charset="-122"/>
        </a:defRPr>
      </a:lvl3pPr>
      <a:lvl4pPr marL="342900" indent="-342900" algn="l" rtl="0" eaLnBrk="0" fontAlgn="base" hangingPunct="0">
        <a:spcBef>
          <a:spcPct val="20000"/>
        </a:spcBef>
        <a:spcAft>
          <a:spcPct val="0"/>
        </a:spcAft>
        <a:defRPr sz="2800" b="1">
          <a:solidFill>
            <a:schemeClr val="accent2"/>
          </a:solidFill>
          <a:latin typeface="Arial" pitchFamily="34" charset="0"/>
          <a:ea typeface="宋体" pitchFamily="2" charset="-122"/>
        </a:defRPr>
      </a:lvl4pPr>
      <a:lvl5pPr marL="342900" indent="-342900" algn="l" rtl="0" eaLnBrk="0" fontAlgn="base" hangingPunct="0">
        <a:spcBef>
          <a:spcPct val="20000"/>
        </a:spcBef>
        <a:spcAft>
          <a:spcPct val="0"/>
        </a:spcAft>
        <a:defRPr sz="2800" b="1">
          <a:solidFill>
            <a:schemeClr val="accent2"/>
          </a:solidFill>
          <a:latin typeface="Arial" pitchFamily="34" charset="0"/>
          <a:ea typeface="宋体" pitchFamily="2" charset="-122"/>
        </a:defRPr>
      </a:lvl5pPr>
      <a:lvl6pPr marL="800100" indent="-342900" algn="l" rtl="0" fontAlgn="base">
        <a:spcBef>
          <a:spcPct val="20000"/>
        </a:spcBef>
        <a:spcAft>
          <a:spcPct val="0"/>
        </a:spcAft>
        <a:defRPr sz="2800" b="1">
          <a:solidFill>
            <a:schemeClr val="accent2"/>
          </a:solidFill>
          <a:latin typeface="Arial" pitchFamily="34" charset="0"/>
          <a:ea typeface="宋体" pitchFamily="2" charset="-122"/>
        </a:defRPr>
      </a:lvl6pPr>
      <a:lvl7pPr marL="1257300" indent="-342900" algn="l" rtl="0" fontAlgn="base">
        <a:spcBef>
          <a:spcPct val="20000"/>
        </a:spcBef>
        <a:spcAft>
          <a:spcPct val="0"/>
        </a:spcAft>
        <a:defRPr sz="2800" b="1">
          <a:solidFill>
            <a:schemeClr val="accent2"/>
          </a:solidFill>
          <a:latin typeface="Arial" pitchFamily="34" charset="0"/>
          <a:ea typeface="宋体" pitchFamily="2" charset="-122"/>
        </a:defRPr>
      </a:lvl7pPr>
      <a:lvl8pPr marL="1714500" indent="-342900" algn="l" rtl="0" fontAlgn="base">
        <a:spcBef>
          <a:spcPct val="20000"/>
        </a:spcBef>
        <a:spcAft>
          <a:spcPct val="0"/>
        </a:spcAft>
        <a:defRPr sz="2800" b="1">
          <a:solidFill>
            <a:schemeClr val="accent2"/>
          </a:solidFill>
          <a:latin typeface="Arial" pitchFamily="34" charset="0"/>
          <a:ea typeface="宋体" pitchFamily="2" charset="-122"/>
        </a:defRPr>
      </a:lvl8pPr>
      <a:lvl9pPr marL="2171700" indent="-342900" algn="l" rtl="0" fontAlgn="base">
        <a:spcBef>
          <a:spcPct val="20000"/>
        </a:spcBef>
        <a:spcAft>
          <a:spcPct val="0"/>
        </a:spcAft>
        <a:defRPr sz="2800" b="1">
          <a:solidFill>
            <a:schemeClr val="accent2"/>
          </a:solidFill>
          <a:latin typeface="Arial" pitchFamily="34" charset="0"/>
          <a:ea typeface="宋体" pitchFamily="2" charset="-122"/>
        </a:defRPr>
      </a:lvl9pPr>
    </p:titleStyle>
    <p:body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4.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4.m4a"/><Relationship Id="rId1" Type="http://schemas.microsoft.com/office/2007/relationships/media" Target="../media/media44.m4a"/><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5.m4a"/><Relationship Id="rId1" Type="http://schemas.microsoft.com/office/2007/relationships/media" Target="../media/media45.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6.m4a"/><Relationship Id="rId1" Type="http://schemas.microsoft.com/office/2007/relationships/media" Target="../media/media46.m4a"/><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7.m4a"/><Relationship Id="rId1" Type="http://schemas.microsoft.com/office/2007/relationships/media" Target="../media/media47.m4a"/><Relationship Id="rId5" Type="http://schemas.openxmlformats.org/officeDocument/2006/relationships/image" Target="../media/image4.png"/><Relationship Id="rId4" Type="http://schemas.openxmlformats.org/officeDocument/2006/relationships/notesSlide" Target="../notesSlides/notesSlide2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17"/>
          <p:cNvSpPr>
            <a:spLocks noGrp="1" noChangeArrowheads="1"/>
          </p:cNvSpPr>
          <p:nvPr>
            <p:ph type="ctrTitle"/>
          </p:nvPr>
        </p:nvSpPr>
        <p:spPr>
          <a:noFill/>
        </p:spPr>
        <p:txBody>
          <a:bodyPr/>
          <a:lstStyle/>
          <a:p>
            <a:pPr algn="ctr" eaLnBrk="1" hangingPunct="1"/>
            <a:r>
              <a:rPr lang="zh-CN" altLang="en-US" smtClean="0"/>
              <a:t>第 </a:t>
            </a:r>
            <a:r>
              <a:rPr lang="en-US" altLang="zh-CN" smtClean="0"/>
              <a:t>8 </a:t>
            </a:r>
            <a:r>
              <a:rPr lang="zh-CN" altLang="en-US" smtClean="0"/>
              <a:t>章   软件项目跟踪控制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06"/>
    </mc:Choice>
    <mc:Fallback>
      <p:transition spd="slow" advTm="7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kumimoji="1" lang="zh-CN" altLang="en-US" smtClean="0"/>
              <a:t>软件项目跟踪控制的标准</a:t>
            </a:r>
          </a:p>
        </p:txBody>
      </p:sp>
      <p:sp>
        <p:nvSpPr>
          <p:cNvPr id="23555" name="Rectangle 3"/>
          <p:cNvSpPr>
            <a:spLocks noGrp="1" noChangeArrowheads="1"/>
          </p:cNvSpPr>
          <p:nvPr>
            <p:ph type="body" idx="1"/>
          </p:nvPr>
        </p:nvSpPr>
        <p:spPr>
          <a:xfrm>
            <a:off x="468313" y="1916113"/>
            <a:ext cx="8496300" cy="4941887"/>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成本控制标准</a:t>
            </a:r>
          </a:p>
        </p:txBody>
      </p:sp>
      <p:pic>
        <p:nvPicPr>
          <p:cNvPr id="2355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3138" y="2554288"/>
            <a:ext cx="7775575"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229"/>
    </mc:Choice>
    <mc:Fallback>
      <p:transition spd="slow" advTm="16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kumimoji="1" lang="zh-CN" altLang="en-US" smtClean="0"/>
              <a:t>软件项目跟踪控制的标准</a:t>
            </a:r>
          </a:p>
        </p:txBody>
      </p:sp>
      <p:sp>
        <p:nvSpPr>
          <p:cNvPr id="24579" name="Rectangle 3"/>
          <p:cNvSpPr>
            <a:spLocks noGrp="1" noChangeArrowheads="1"/>
          </p:cNvSpPr>
          <p:nvPr>
            <p:ph type="body" idx="1"/>
          </p:nvPr>
        </p:nvSpPr>
        <p:spPr>
          <a:xfrm>
            <a:off x="539750" y="1943100"/>
            <a:ext cx="8424863" cy="4941888"/>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质量控制标准</a:t>
            </a:r>
          </a:p>
        </p:txBody>
      </p:sp>
      <p:pic>
        <p:nvPicPr>
          <p:cNvPr id="2458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550" y="2579688"/>
            <a:ext cx="7416800" cy="4162425"/>
          </a:xfrm>
          <a:prstGeom prst="rect">
            <a:avLst/>
          </a:prstGeom>
          <a:solidFill>
            <a:srgbClr val="FFFF00"/>
          </a:solidFill>
          <a:ln>
            <a:noFill/>
          </a:ln>
          <a:effectLst/>
          <a:extLs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675"/>
    </mc:Choice>
    <mc:Fallback>
      <p:transition spd="slow" advTm="26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zh-CN" altLang="en-US" smtClean="0"/>
              <a:t>本章内容提要</a:t>
            </a:r>
          </a:p>
        </p:txBody>
      </p:sp>
      <p:grpSp>
        <p:nvGrpSpPr>
          <p:cNvPr id="25603" name="Group 3"/>
          <p:cNvGrpSpPr>
            <a:grpSpLocks/>
          </p:cNvGrpSpPr>
          <p:nvPr/>
        </p:nvGrpSpPr>
        <p:grpSpPr bwMode="auto">
          <a:xfrm>
            <a:off x="969963" y="2487613"/>
            <a:ext cx="5689600" cy="3389312"/>
            <a:chOff x="611" y="1389"/>
            <a:chExt cx="3584" cy="2135"/>
          </a:xfrm>
        </p:grpSpPr>
        <p:grpSp>
          <p:nvGrpSpPr>
            <p:cNvPr id="25604" name="Group 4"/>
            <p:cNvGrpSpPr>
              <a:grpSpLocks/>
            </p:cNvGrpSpPr>
            <p:nvPr/>
          </p:nvGrpSpPr>
          <p:grpSpPr bwMode="auto">
            <a:xfrm>
              <a:off x="611" y="1389"/>
              <a:ext cx="3572" cy="205"/>
              <a:chOff x="385" y="1460"/>
              <a:chExt cx="3572" cy="324"/>
            </a:xfrm>
          </p:grpSpPr>
          <p:sp>
            <p:nvSpPr>
              <p:cNvPr id="25634"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35"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25636"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25605" name="Group 8"/>
            <p:cNvGrpSpPr>
              <a:grpSpLocks/>
            </p:cNvGrpSpPr>
            <p:nvPr/>
          </p:nvGrpSpPr>
          <p:grpSpPr bwMode="auto">
            <a:xfrm>
              <a:off x="611" y="1675"/>
              <a:ext cx="3572" cy="202"/>
              <a:chOff x="385" y="1831"/>
              <a:chExt cx="3572" cy="319"/>
            </a:xfrm>
          </p:grpSpPr>
          <p:grpSp>
            <p:nvGrpSpPr>
              <p:cNvPr id="25630" name="Group 9"/>
              <p:cNvGrpSpPr>
                <a:grpSpLocks/>
              </p:cNvGrpSpPr>
              <p:nvPr/>
            </p:nvGrpSpPr>
            <p:grpSpPr bwMode="auto">
              <a:xfrm>
                <a:off x="464" y="1831"/>
                <a:ext cx="3493" cy="319"/>
                <a:chOff x="464" y="1831"/>
                <a:chExt cx="3493" cy="319"/>
              </a:xfrm>
            </p:grpSpPr>
            <p:sp>
              <p:nvSpPr>
                <p:cNvPr id="25632"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33"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25631"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25606" name="Group 13"/>
            <p:cNvGrpSpPr>
              <a:grpSpLocks/>
            </p:cNvGrpSpPr>
            <p:nvPr/>
          </p:nvGrpSpPr>
          <p:grpSpPr bwMode="auto">
            <a:xfrm>
              <a:off x="611" y="1947"/>
              <a:ext cx="3584" cy="198"/>
              <a:chOff x="385" y="2209"/>
              <a:chExt cx="3584" cy="313"/>
            </a:xfrm>
          </p:grpSpPr>
          <p:sp>
            <p:nvSpPr>
              <p:cNvPr id="25627"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28"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25629" name="Rectangle 16"/>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25607" name="Group 17"/>
            <p:cNvGrpSpPr>
              <a:grpSpLocks/>
            </p:cNvGrpSpPr>
            <p:nvPr/>
          </p:nvGrpSpPr>
          <p:grpSpPr bwMode="auto">
            <a:xfrm>
              <a:off x="611" y="2219"/>
              <a:ext cx="3584" cy="198"/>
              <a:chOff x="385" y="2209"/>
              <a:chExt cx="3584" cy="313"/>
            </a:xfrm>
          </p:grpSpPr>
          <p:sp>
            <p:nvSpPr>
              <p:cNvPr id="25624"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25"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25626"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25608" name="Group 21"/>
            <p:cNvGrpSpPr>
              <a:grpSpLocks/>
            </p:cNvGrpSpPr>
            <p:nvPr/>
          </p:nvGrpSpPr>
          <p:grpSpPr bwMode="auto">
            <a:xfrm>
              <a:off x="611" y="2505"/>
              <a:ext cx="3584" cy="197"/>
              <a:chOff x="385" y="2209"/>
              <a:chExt cx="3584" cy="311"/>
            </a:xfrm>
          </p:grpSpPr>
          <p:sp>
            <p:nvSpPr>
              <p:cNvPr id="25621"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22"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25623"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25609" name="Group 25"/>
            <p:cNvGrpSpPr>
              <a:grpSpLocks/>
            </p:cNvGrpSpPr>
            <p:nvPr/>
          </p:nvGrpSpPr>
          <p:grpSpPr bwMode="auto">
            <a:xfrm>
              <a:off x="611" y="2760"/>
              <a:ext cx="3584" cy="230"/>
              <a:chOff x="385" y="2187"/>
              <a:chExt cx="3584" cy="363"/>
            </a:xfrm>
          </p:grpSpPr>
          <p:sp>
            <p:nvSpPr>
              <p:cNvPr id="25618"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19"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25620"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25610" name="Group 29"/>
            <p:cNvGrpSpPr>
              <a:grpSpLocks/>
            </p:cNvGrpSpPr>
            <p:nvPr/>
          </p:nvGrpSpPr>
          <p:grpSpPr bwMode="auto">
            <a:xfrm>
              <a:off x="611" y="3022"/>
              <a:ext cx="3584" cy="230"/>
              <a:chOff x="385" y="2187"/>
              <a:chExt cx="3584" cy="363"/>
            </a:xfrm>
          </p:grpSpPr>
          <p:sp>
            <p:nvSpPr>
              <p:cNvPr id="25615"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16"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25617"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25611" name="Group 33"/>
            <p:cNvGrpSpPr>
              <a:grpSpLocks/>
            </p:cNvGrpSpPr>
            <p:nvPr/>
          </p:nvGrpSpPr>
          <p:grpSpPr bwMode="auto">
            <a:xfrm>
              <a:off x="611" y="3294"/>
              <a:ext cx="3584" cy="230"/>
              <a:chOff x="385" y="2187"/>
              <a:chExt cx="3584" cy="363"/>
            </a:xfrm>
          </p:grpSpPr>
          <p:sp>
            <p:nvSpPr>
              <p:cNvPr id="25612"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5613"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25614"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63"/>
    </mc:Choice>
    <mc:Fallback>
      <p:transition spd="slow" advTm="2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zh-CN" smtClean="0"/>
              <a:t>8.3  </a:t>
            </a:r>
            <a:r>
              <a:rPr kumimoji="1" lang="zh-CN" altLang="en-US" smtClean="0"/>
              <a:t>软件项目监控和报告体系 </a:t>
            </a:r>
          </a:p>
        </p:txBody>
      </p:sp>
      <p:sp>
        <p:nvSpPr>
          <p:cNvPr id="26627" name="Rectangle 3"/>
          <p:cNvSpPr>
            <a:spLocks noGrp="1" noChangeArrowheads="1"/>
          </p:cNvSpPr>
          <p:nvPr>
            <p:ph type="body" idx="1"/>
          </p:nvPr>
        </p:nvSpPr>
        <p:spPr>
          <a:xfrm>
            <a:off x="395288" y="1916113"/>
            <a:ext cx="8569325" cy="4941887"/>
          </a:xfrm>
        </p:spPr>
        <p:txBody>
          <a:bodyPr/>
          <a:lstStyle/>
          <a:p>
            <a:pPr eaLnBrk="1" hangingPunct="1">
              <a:lnSpc>
                <a:spcPct val="130000"/>
              </a:lnSpc>
              <a:spcBef>
                <a:spcPct val="40000"/>
              </a:spcBef>
            </a:pPr>
            <a:r>
              <a:rPr lang="zh-CN" altLang="en-US" sz="2400" smtClean="0">
                <a:solidFill>
                  <a:schemeClr val="accent2"/>
                </a:solidFill>
                <a:latin typeface="黑体" panose="02010609060101010101" pitchFamily="49" charset="-122"/>
                <a:ea typeface="黑体" panose="02010609060101010101" pitchFamily="49" charset="-122"/>
              </a:rPr>
              <a:t>项目信息采集</a:t>
            </a:r>
          </a:p>
          <a:p>
            <a:pPr eaLnBrk="1" hangingPunct="1">
              <a:lnSpc>
                <a:spcPct val="130000"/>
              </a:lnSpc>
              <a:spcBef>
                <a:spcPct val="40000"/>
              </a:spcBef>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建立项目监控和报告体系的首要任务是项目信息跟踪采集。跟踪采集是依据规定的规范对项目开发过程中的有关数据进行收集和记录，作为观察分析项目性能、标识偏差的依据。</a:t>
            </a:r>
            <a:endParaRPr lang="zh-CN" altLang="en-US" sz="2400" smtClean="0">
              <a:solidFill>
                <a:schemeClr val="accent2"/>
              </a:solidFill>
            </a:endParaRPr>
          </a:p>
          <a:p>
            <a:pPr eaLnBrk="1" hangingPunct="1">
              <a:lnSpc>
                <a:spcPct val="130000"/>
              </a:lnSpc>
              <a:spcBef>
                <a:spcPct val="40000"/>
              </a:spcBef>
            </a:pPr>
            <a:r>
              <a:rPr lang="zh-CN" altLang="en-US" sz="2000" smtClean="0">
                <a:latin typeface="宋体" panose="02010600030101010101" pitchFamily="2" charset="-122"/>
              </a:rPr>
              <a:t>跟踪采集主要是在项目生存期内，根据项目计划中规定的跟踪频率按照规定的步骤对项目管理、技术开发和质量保证活动进行跟踪</a:t>
            </a:r>
          </a:p>
          <a:p>
            <a:pPr eaLnBrk="1" hangingPunct="1">
              <a:lnSpc>
                <a:spcPct val="130000"/>
              </a:lnSpc>
              <a:spcBef>
                <a:spcPct val="40000"/>
              </a:spcBef>
            </a:pPr>
            <a:r>
              <a:rPr lang="zh-CN" altLang="en-US" sz="2000" smtClean="0">
                <a:latin typeface="宋体" panose="02010600030101010101" pitchFamily="2" charset="-122"/>
              </a:rPr>
              <a:t>监控项目实际情况，记录反映当前项目状态的数据 </a:t>
            </a:r>
          </a:p>
          <a:p>
            <a:pPr eaLnBrk="1" hangingPunct="1">
              <a:lnSpc>
                <a:spcPct val="130000"/>
              </a:lnSpc>
              <a:spcBef>
                <a:spcPct val="40000"/>
              </a:spcBef>
            </a:pPr>
            <a:r>
              <a:rPr lang="zh-CN" altLang="en-US" sz="2000" smtClean="0">
                <a:latin typeface="宋体" panose="02010600030101010101" pitchFamily="2" charset="-122"/>
              </a:rPr>
              <a:t>项目度量实施过程</a:t>
            </a:r>
          </a:p>
          <a:p>
            <a:pPr eaLnBrk="1" hangingPunct="1">
              <a:buFont typeface="Wingdings 2" panose="05020102010507070707" pitchFamily="18" charset="2"/>
              <a:buNone/>
            </a:pPr>
            <a:r>
              <a:rPr lang="zh-CN" altLang="en-US" sz="2000" smtClean="0"/>
              <a:t>    </a:t>
            </a:r>
          </a:p>
          <a:p>
            <a:pPr eaLnBrk="1" hangingPunct="1"/>
            <a:endParaRPr lang="en-US" altLang="zh-CN"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918"/>
    </mc:Choice>
    <mc:Fallback>
      <p:transition spd="slow" advTm="25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kumimoji="1" lang="zh-CN" altLang="en-US" smtClean="0"/>
              <a:t>软件项目监控和报告体系</a:t>
            </a:r>
          </a:p>
        </p:txBody>
      </p:sp>
      <p:sp>
        <p:nvSpPr>
          <p:cNvPr id="27651" name="Rectangle 3"/>
          <p:cNvSpPr>
            <a:spLocks noGrp="1" noChangeArrowheads="1"/>
          </p:cNvSpPr>
          <p:nvPr>
            <p:ph type="body" idx="1"/>
          </p:nvPr>
        </p:nvSpPr>
        <p:spPr>
          <a:xfrm>
            <a:off x="468313" y="1989138"/>
            <a:ext cx="8496300" cy="4868862"/>
          </a:xfrm>
        </p:spPr>
        <p:txBody>
          <a:bodyPr/>
          <a:lstStyle/>
          <a:p>
            <a:pPr eaLnBrk="1" hangingPunct="1">
              <a:lnSpc>
                <a:spcPct val="120000"/>
              </a:lnSpc>
              <a:spcBef>
                <a:spcPct val="40000"/>
              </a:spcBef>
            </a:pPr>
            <a:r>
              <a:rPr lang="zh-CN" altLang="en-US" sz="2400" smtClean="0">
                <a:solidFill>
                  <a:schemeClr val="accent2"/>
                </a:solidFill>
                <a:ea typeface="黑体" panose="02010609060101010101" pitchFamily="49" charset="-122"/>
              </a:rPr>
              <a:t>确立采集对象</a:t>
            </a:r>
          </a:p>
          <a:p>
            <a:pPr eaLnBrk="1" hangingPunct="1">
              <a:lnSpc>
                <a:spcPct val="120000"/>
              </a:lnSpc>
              <a:spcBef>
                <a:spcPct val="40000"/>
              </a:spcBef>
              <a:buFont typeface="Wingdings 2" panose="05020102010507070707" pitchFamily="18" charset="2"/>
              <a:buNone/>
            </a:pPr>
            <a:r>
              <a:rPr lang="zh-CN" altLang="en-US" sz="2000" smtClean="0"/>
              <a:t>     </a:t>
            </a:r>
            <a:r>
              <a:rPr lang="en-US" altLang="zh-CN" sz="2000" smtClean="0">
                <a:solidFill>
                  <a:schemeClr val="accent1"/>
                </a:solidFill>
              </a:rPr>
              <a:t>——</a:t>
            </a:r>
            <a:r>
              <a:rPr lang="zh-CN" altLang="en-US" sz="2000" smtClean="0">
                <a:solidFill>
                  <a:schemeClr val="accent1"/>
                </a:solidFill>
              </a:rPr>
              <a:t>采集对象主要是对项目有重要影响的内部和外部因素。</a:t>
            </a:r>
          </a:p>
          <a:p>
            <a:pPr eaLnBrk="1" hangingPunct="1">
              <a:lnSpc>
                <a:spcPct val="120000"/>
              </a:lnSpc>
              <a:spcBef>
                <a:spcPct val="40000"/>
              </a:spcBef>
            </a:pPr>
            <a:r>
              <a:rPr lang="zh-CN" altLang="en-US" sz="2000" smtClean="0">
                <a:solidFill>
                  <a:schemeClr val="accent2"/>
                </a:solidFill>
                <a:ea typeface="黑体" panose="02010609060101010101" pitchFamily="49" charset="-122"/>
              </a:rPr>
              <a:t>内部因素</a:t>
            </a:r>
            <a:r>
              <a:rPr lang="zh-CN" altLang="en-US" sz="2000" smtClean="0"/>
              <a:t>   指项目基本可以控制的因素，例如变更、范围、进度、成本、资源、风险等</a:t>
            </a:r>
          </a:p>
          <a:p>
            <a:pPr eaLnBrk="1" hangingPunct="1">
              <a:lnSpc>
                <a:spcPct val="120000"/>
              </a:lnSpc>
              <a:spcBef>
                <a:spcPct val="40000"/>
              </a:spcBef>
            </a:pPr>
            <a:r>
              <a:rPr lang="zh-CN" altLang="en-US" sz="2000" smtClean="0">
                <a:solidFill>
                  <a:schemeClr val="accent2"/>
                </a:solidFill>
                <a:ea typeface="黑体" panose="02010609060101010101" pitchFamily="49" charset="-122"/>
              </a:rPr>
              <a:t>外部因素</a:t>
            </a:r>
            <a:r>
              <a:rPr lang="zh-CN" altLang="en-US" sz="2000" smtClean="0"/>
              <a:t>   指项目无法控制的因素，比如法律法规、市场价格、外汇牌价等</a:t>
            </a:r>
          </a:p>
          <a:p>
            <a:pPr eaLnBrk="1" hangingPunct="1">
              <a:lnSpc>
                <a:spcPct val="120000"/>
              </a:lnSpc>
              <a:spcBef>
                <a:spcPct val="40000"/>
              </a:spcBef>
            </a:pPr>
            <a:r>
              <a:rPr lang="zh-CN" altLang="en-US" sz="2000" smtClean="0"/>
              <a:t>一般要根据项目的具体情况选择采集对象。如果项目比较小，可以集中在进度、成本、资源、产品质量等内部因素；只有项目比较大的时候才可以考虑外部因素。跟踪采集的具体对象可以参见度量计划中的相关度量指标。</a:t>
            </a:r>
          </a:p>
          <a:p>
            <a:pPr eaLnBrk="1" hangingPunct="1">
              <a:lnSpc>
                <a:spcPct val="120000"/>
              </a:lnSpc>
              <a:spcBef>
                <a:spcPct val="40000"/>
              </a:spcBef>
            </a:pPr>
            <a:endParaRPr lang="zh-CN" altLang="en-US" sz="2000" smtClean="0">
              <a:solidFill>
                <a:schemeClr val="accent2"/>
              </a:solidFill>
              <a:ea typeface="黑体" panose="02010609060101010101" pitchFamily="49" charset="-122"/>
            </a:endParaRPr>
          </a:p>
          <a:p>
            <a:pPr eaLnBrk="1" hangingPunct="1"/>
            <a:endParaRPr lang="en-US" altLang="zh-CN" sz="2400" smtClean="0">
              <a:solidFill>
                <a:schemeClr val="accent2"/>
              </a:solidFill>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129"/>
    </mc:Choice>
    <mc:Fallback>
      <p:transition spd="slow" advTm="60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kumimoji="1" lang="zh-CN" altLang="en-US" smtClean="0"/>
              <a:t>软件项目监控和报告体系</a:t>
            </a:r>
          </a:p>
        </p:txBody>
      </p:sp>
      <p:sp>
        <p:nvSpPr>
          <p:cNvPr id="28675" name="Rectangle 3"/>
          <p:cNvSpPr>
            <a:spLocks noGrp="1" noChangeArrowheads="1"/>
          </p:cNvSpPr>
          <p:nvPr>
            <p:ph type="body" idx="1"/>
          </p:nvPr>
        </p:nvSpPr>
        <p:spPr>
          <a:xfrm>
            <a:off x="611188" y="1916113"/>
            <a:ext cx="8353425" cy="4941887"/>
          </a:xfrm>
        </p:spPr>
        <p:txBody>
          <a:bodyPr/>
          <a:lstStyle/>
          <a:p>
            <a:pPr eaLnBrk="1" hangingPunct="1">
              <a:lnSpc>
                <a:spcPct val="110000"/>
              </a:lnSpc>
            </a:pPr>
            <a:r>
              <a:rPr lang="zh-CN" altLang="en-US" sz="2400" smtClean="0">
                <a:solidFill>
                  <a:schemeClr val="accent2"/>
                </a:solidFill>
                <a:latin typeface="黑体" panose="02010609060101010101" pitchFamily="49" charset="-122"/>
                <a:ea typeface="黑体" panose="02010609060101010101" pitchFamily="49" charset="-122"/>
              </a:rPr>
              <a:t>采集过程实例</a:t>
            </a:r>
          </a:p>
          <a:p>
            <a:pPr algn="just" eaLnBrk="1" hangingPunct="1">
              <a:lnSpc>
                <a:spcPct val="110000"/>
              </a:lnSpc>
            </a:pPr>
            <a:r>
              <a:rPr lang="zh-CN" altLang="en-US" sz="2000" smtClean="0">
                <a:latin typeface="黑体" panose="02010609060101010101" pitchFamily="49" charset="-122"/>
              </a:rPr>
              <a:t>依据项目计划的要求确定跟踪频率和记录数据的方式</a:t>
            </a:r>
          </a:p>
          <a:p>
            <a:pPr algn="just" eaLnBrk="1" hangingPunct="1">
              <a:lnSpc>
                <a:spcPct val="110000"/>
              </a:lnSpc>
            </a:pPr>
            <a:r>
              <a:rPr lang="zh-CN" altLang="en-US" sz="2000" smtClean="0">
                <a:latin typeface="黑体" panose="02010609060101010101" pitchFamily="49" charset="-122"/>
              </a:rPr>
              <a:t>按照跟踪频率记录实际任务完成的情况（包括进度或完成时间，质量等）</a:t>
            </a:r>
          </a:p>
          <a:p>
            <a:pPr algn="just" eaLnBrk="1" hangingPunct="1">
              <a:lnSpc>
                <a:spcPct val="110000"/>
              </a:lnSpc>
            </a:pPr>
            <a:r>
              <a:rPr lang="zh-CN" altLang="en-US" sz="2000" smtClean="0">
                <a:latin typeface="黑体" panose="02010609060101010101" pitchFamily="49" charset="-122"/>
              </a:rPr>
              <a:t>按照跟踪频率记录完成任务所花费的人力和工时</a:t>
            </a:r>
          </a:p>
          <a:p>
            <a:pPr algn="just" eaLnBrk="1" hangingPunct="1">
              <a:lnSpc>
                <a:spcPct val="110000"/>
              </a:lnSpc>
            </a:pPr>
            <a:r>
              <a:rPr lang="zh-CN" altLang="en-US" sz="2000" smtClean="0">
                <a:latin typeface="黑体" panose="02010609060101010101" pitchFamily="49" charset="-122"/>
              </a:rPr>
              <a:t>根据实际任务进度和实际人力投入计算实际人力成本和实际任务规模</a:t>
            </a:r>
          </a:p>
          <a:p>
            <a:pPr algn="just" eaLnBrk="1" hangingPunct="1">
              <a:lnSpc>
                <a:spcPct val="110000"/>
              </a:lnSpc>
            </a:pPr>
            <a:r>
              <a:rPr lang="zh-CN" altLang="en-US" sz="2000" smtClean="0">
                <a:solidFill>
                  <a:srgbClr val="000000"/>
                </a:solidFill>
                <a:latin typeface="黑体" panose="02010609060101010101" pitchFamily="49" charset="-122"/>
              </a:rPr>
              <a:t>记录</a:t>
            </a:r>
            <a:r>
              <a:rPr lang="zh-CN" altLang="en-US" sz="2000" smtClean="0">
                <a:latin typeface="黑体" panose="02010609060101010101" pitchFamily="49" charset="-122"/>
              </a:rPr>
              <a:t>除人力成本以外的其他</a:t>
            </a:r>
            <a:r>
              <a:rPr lang="zh-CN" altLang="en-US" sz="2000" smtClean="0">
                <a:solidFill>
                  <a:srgbClr val="000000"/>
                </a:solidFill>
                <a:latin typeface="黑体" panose="02010609060101010101" pitchFamily="49" charset="-122"/>
              </a:rPr>
              <a:t>成本消耗</a:t>
            </a:r>
            <a:endParaRPr lang="zh-CN" altLang="en-US" sz="2000" smtClean="0">
              <a:latin typeface="黑体" panose="02010609060101010101" pitchFamily="49" charset="-122"/>
            </a:endParaRPr>
          </a:p>
          <a:p>
            <a:pPr algn="just" eaLnBrk="1" hangingPunct="1">
              <a:lnSpc>
                <a:spcPct val="110000"/>
              </a:lnSpc>
            </a:pPr>
            <a:r>
              <a:rPr lang="zh-CN" altLang="en-US" sz="2000" smtClean="0">
                <a:latin typeface="黑体" panose="02010609060101010101" pitchFamily="49" charset="-122"/>
              </a:rPr>
              <a:t>记录关键资源的使用情况</a:t>
            </a:r>
          </a:p>
          <a:p>
            <a:pPr algn="just" eaLnBrk="1" hangingPunct="1">
              <a:lnSpc>
                <a:spcPct val="110000"/>
              </a:lnSpc>
            </a:pPr>
            <a:r>
              <a:rPr lang="zh-CN" altLang="en-US" sz="2000" smtClean="0">
                <a:latin typeface="黑体" panose="02010609060101010101" pitchFamily="49" charset="-122"/>
              </a:rPr>
              <a:t>记录项目进行过程中风险发生的情况及处理对策</a:t>
            </a:r>
          </a:p>
          <a:p>
            <a:pPr algn="just" eaLnBrk="1" hangingPunct="1">
              <a:lnSpc>
                <a:spcPct val="110000"/>
              </a:lnSpc>
            </a:pPr>
            <a:r>
              <a:rPr lang="zh-CN" altLang="en-US" sz="2000" smtClean="0">
                <a:latin typeface="黑体" panose="02010609060101010101" pitchFamily="49" charset="-122"/>
              </a:rPr>
              <a:t>按期按任务性质统计项目任务的时间分配情况</a:t>
            </a:r>
          </a:p>
          <a:p>
            <a:pPr algn="just" eaLnBrk="1" hangingPunct="1">
              <a:lnSpc>
                <a:spcPct val="110000"/>
              </a:lnSpc>
            </a:pPr>
            <a:r>
              <a:rPr lang="zh-CN" altLang="en-US" sz="2000" smtClean="0">
                <a:latin typeface="黑体" panose="02010609060101010101" pitchFamily="49" charset="-122"/>
              </a:rPr>
              <a:t>收集其它的要求的采集信息以及必要的度量信息等</a:t>
            </a:r>
            <a:endParaRPr lang="zh-CN" altLang="en-US" sz="20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389"/>
    </mc:Choice>
    <mc:Fallback>
      <p:transition spd="slow" advTm="75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zh-CN" altLang="en-US" smtClean="0"/>
              <a:t>本章内容提要</a:t>
            </a:r>
          </a:p>
        </p:txBody>
      </p:sp>
      <p:grpSp>
        <p:nvGrpSpPr>
          <p:cNvPr id="29699" name="Group 3"/>
          <p:cNvGrpSpPr>
            <a:grpSpLocks/>
          </p:cNvGrpSpPr>
          <p:nvPr/>
        </p:nvGrpSpPr>
        <p:grpSpPr bwMode="auto">
          <a:xfrm>
            <a:off x="969963" y="2487613"/>
            <a:ext cx="5689600" cy="3389312"/>
            <a:chOff x="611" y="1389"/>
            <a:chExt cx="3584" cy="2135"/>
          </a:xfrm>
        </p:grpSpPr>
        <p:grpSp>
          <p:nvGrpSpPr>
            <p:cNvPr id="29700" name="Group 4"/>
            <p:cNvGrpSpPr>
              <a:grpSpLocks/>
            </p:cNvGrpSpPr>
            <p:nvPr/>
          </p:nvGrpSpPr>
          <p:grpSpPr bwMode="auto">
            <a:xfrm>
              <a:off x="611" y="1389"/>
              <a:ext cx="3572" cy="205"/>
              <a:chOff x="385" y="1460"/>
              <a:chExt cx="3572" cy="324"/>
            </a:xfrm>
          </p:grpSpPr>
          <p:sp>
            <p:nvSpPr>
              <p:cNvPr id="29730"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31"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29732"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29701" name="Group 8"/>
            <p:cNvGrpSpPr>
              <a:grpSpLocks/>
            </p:cNvGrpSpPr>
            <p:nvPr/>
          </p:nvGrpSpPr>
          <p:grpSpPr bwMode="auto">
            <a:xfrm>
              <a:off x="611" y="1675"/>
              <a:ext cx="3572" cy="202"/>
              <a:chOff x="385" y="1831"/>
              <a:chExt cx="3572" cy="319"/>
            </a:xfrm>
          </p:grpSpPr>
          <p:grpSp>
            <p:nvGrpSpPr>
              <p:cNvPr id="29726" name="Group 9"/>
              <p:cNvGrpSpPr>
                <a:grpSpLocks/>
              </p:cNvGrpSpPr>
              <p:nvPr/>
            </p:nvGrpSpPr>
            <p:grpSpPr bwMode="auto">
              <a:xfrm>
                <a:off x="464" y="1831"/>
                <a:ext cx="3493" cy="319"/>
                <a:chOff x="464" y="1831"/>
                <a:chExt cx="3493" cy="319"/>
              </a:xfrm>
            </p:grpSpPr>
            <p:sp>
              <p:nvSpPr>
                <p:cNvPr id="29728"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29"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29727"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29702" name="Group 13"/>
            <p:cNvGrpSpPr>
              <a:grpSpLocks/>
            </p:cNvGrpSpPr>
            <p:nvPr/>
          </p:nvGrpSpPr>
          <p:grpSpPr bwMode="auto">
            <a:xfrm>
              <a:off x="611" y="1947"/>
              <a:ext cx="3584" cy="198"/>
              <a:chOff x="385" y="2209"/>
              <a:chExt cx="3584" cy="313"/>
            </a:xfrm>
          </p:grpSpPr>
          <p:sp>
            <p:nvSpPr>
              <p:cNvPr id="29723"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24"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29725"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29703" name="Group 17"/>
            <p:cNvGrpSpPr>
              <a:grpSpLocks/>
            </p:cNvGrpSpPr>
            <p:nvPr/>
          </p:nvGrpSpPr>
          <p:grpSpPr bwMode="auto">
            <a:xfrm>
              <a:off x="611" y="2219"/>
              <a:ext cx="3584" cy="198"/>
              <a:chOff x="385" y="2209"/>
              <a:chExt cx="3584" cy="313"/>
            </a:xfrm>
          </p:grpSpPr>
          <p:sp>
            <p:nvSpPr>
              <p:cNvPr id="29720"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21"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29722" name="Rectangle 20"/>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29704" name="Group 21"/>
            <p:cNvGrpSpPr>
              <a:grpSpLocks/>
            </p:cNvGrpSpPr>
            <p:nvPr/>
          </p:nvGrpSpPr>
          <p:grpSpPr bwMode="auto">
            <a:xfrm>
              <a:off x="611" y="2505"/>
              <a:ext cx="3584" cy="197"/>
              <a:chOff x="385" y="2209"/>
              <a:chExt cx="3584" cy="311"/>
            </a:xfrm>
          </p:grpSpPr>
          <p:sp>
            <p:nvSpPr>
              <p:cNvPr id="29717"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18"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29719"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29705" name="Group 25"/>
            <p:cNvGrpSpPr>
              <a:grpSpLocks/>
            </p:cNvGrpSpPr>
            <p:nvPr/>
          </p:nvGrpSpPr>
          <p:grpSpPr bwMode="auto">
            <a:xfrm>
              <a:off x="611" y="2760"/>
              <a:ext cx="3584" cy="230"/>
              <a:chOff x="385" y="2187"/>
              <a:chExt cx="3584" cy="363"/>
            </a:xfrm>
          </p:grpSpPr>
          <p:sp>
            <p:nvSpPr>
              <p:cNvPr id="29714"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15"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29716"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29706" name="Group 29"/>
            <p:cNvGrpSpPr>
              <a:grpSpLocks/>
            </p:cNvGrpSpPr>
            <p:nvPr/>
          </p:nvGrpSpPr>
          <p:grpSpPr bwMode="auto">
            <a:xfrm>
              <a:off x="611" y="3022"/>
              <a:ext cx="3584" cy="230"/>
              <a:chOff x="385" y="2187"/>
              <a:chExt cx="3584" cy="363"/>
            </a:xfrm>
          </p:grpSpPr>
          <p:sp>
            <p:nvSpPr>
              <p:cNvPr id="29711"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12"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29713"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29707" name="Group 33"/>
            <p:cNvGrpSpPr>
              <a:grpSpLocks/>
            </p:cNvGrpSpPr>
            <p:nvPr/>
          </p:nvGrpSpPr>
          <p:grpSpPr bwMode="auto">
            <a:xfrm>
              <a:off x="611" y="3294"/>
              <a:ext cx="3584" cy="230"/>
              <a:chOff x="385" y="2187"/>
              <a:chExt cx="3584" cy="363"/>
            </a:xfrm>
          </p:grpSpPr>
          <p:sp>
            <p:nvSpPr>
              <p:cNvPr id="29708"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9709"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29710"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51"/>
    </mc:Choice>
    <mc:Fallback>
      <p:transition spd="slow" advTm="1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ltLang="zh-CN" smtClean="0"/>
              <a:t>8.4  </a:t>
            </a:r>
            <a:r>
              <a:rPr kumimoji="1" lang="zh-CN" altLang="en-US" smtClean="0"/>
              <a:t>软件项目跟踪控制过程</a:t>
            </a:r>
          </a:p>
        </p:txBody>
      </p:sp>
      <p:sp>
        <p:nvSpPr>
          <p:cNvPr id="30723" name="Rectangle 3"/>
          <p:cNvSpPr>
            <a:spLocks noGrp="1" noChangeArrowheads="1"/>
          </p:cNvSpPr>
          <p:nvPr>
            <p:ph type="body" idx="1"/>
          </p:nvPr>
        </p:nvSpPr>
        <p:spPr>
          <a:xfrm>
            <a:off x="1116013" y="1989138"/>
            <a:ext cx="7848600" cy="4868862"/>
          </a:xfrm>
        </p:spPr>
        <p:txBody>
          <a:bodyPr/>
          <a:lstStyle/>
          <a:p>
            <a:pPr eaLnBrk="1" hangingPunct="1">
              <a:lnSpc>
                <a:spcPct val="120000"/>
              </a:lnSpc>
            </a:pPr>
            <a:r>
              <a:rPr lang="zh-CN" altLang="en-US" sz="2400" smtClean="0">
                <a:solidFill>
                  <a:schemeClr val="accent2"/>
                </a:solidFill>
                <a:latin typeface="黑体" panose="02010609060101010101" pitchFamily="49" charset="-122"/>
                <a:ea typeface="黑体" panose="02010609060101010101" pitchFamily="49" charset="-122"/>
              </a:rPr>
              <a:t>项目监控分析的对象</a:t>
            </a:r>
          </a:p>
          <a:p>
            <a:pPr lvl="1" eaLnBrk="1" hangingPunct="1">
              <a:lnSpc>
                <a:spcPct val="120000"/>
              </a:lnSpc>
              <a:spcBef>
                <a:spcPct val="30000"/>
              </a:spcBef>
            </a:pPr>
            <a:r>
              <a:rPr lang="zh-CN" altLang="en-US" sz="2000" smtClean="0">
                <a:solidFill>
                  <a:schemeClr val="accent1"/>
                </a:solidFill>
                <a:latin typeface="黑体" panose="02010609060101010101" pitchFamily="49" charset="-122"/>
                <a:ea typeface="黑体" panose="02010609060101010101" pitchFamily="49" charset="-122"/>
              </a:rPr>
              <a:t>项目范围监控</a:t>
            </a:r>
          </a:p>
          <a:p>
            <a:pPr lvl="1" eaLnBrk="1" hangingPunct="1">
              <a:lnSpc>
                <a:spcPct val="120000"/>
              </a:lnSpc>
              <a:spcBef>
                <a:spcPct val="30000"/>
              </a:spcBef>
            </a:pPr>
            <a:r>
              <a:rPr lang="zh-CN" altLang="en-US" sz="2000" b="0" smtClean="0">
                <a:solidFill>
                  <a:schemeClr val="accent1"/>
                </a:solidFill>
                <a:latin typeface="黑体" panose="02010609060101010101" pitchFamily="49" charset="-122"/>
                <a:ea typeface="黑体" panose="02010609060101010101" pitchFamily="49" charset="-122"/>
              </a:rPr>
              <a:t>项目成本监控</a:t>
            </a:r>
          </a:p>
          <a:p>
            <a:pPr lvl="1" eaLnBrk="1" hangingPunct="1">
              <a:lnSpc>
                <a:spcPct val="120000"/>
              </a:lnSpc>
              <a:spcBef>
                <a:spcPct val="30000"/>
              </a:spcBef>
            </a:pPr>
            <a:r>
              <a:rPr lang="zh-CN" altLang="en-US" sz="2000" b="0" smtClean="0">
                <a:solidFill>
                  <a:schemeClr val="accent1"/>
                </a:solidFill>
                <a:latin typeface="黑体" panose="02010609060101010101" pitchFamily="49" charset="-122"/>
                <a:ea typeface="黑体" panose="02010609060101010101" pitchFamily="49" charset="-122"/>
              </a:rPr>
              <a:t>项目进度监控</a:t>
            </a:r>
          </a:p>
          <a:p>
            <a:pPr lvl="1" eaLnBrk="1" hangingPunct="1">
              <a:lnSpc>
                <a:spcPct val="120000"/>
              </a:lnSpc>
              <a:spcBef>
                <a:spcPct val="30000"/>
              </a:spcBef>
            </a:pPr>
            <a:r>
              <a:rPr lang="zh-CN" altLang="en-US" sz="2000" b="0" smtClean="0">
                <a:solidFill>
                  <a:schemeClr val="accent1"/>
                </a:solidFill>
                <a:latin typeface="黑体" panose="02010609060101010101" pitchFamily="49" charset="-122"/>
                <a:ea typeface="黑体" panose="02010609060101010101" pitchFamily="49" charset="-122"/>
              </a:rPr>
              <a:t>项目资源监控</a:t>
            </a:r>
          </a:p>
          <a:p>
            <a:pPr lvl="1" eaLnBrk="1" hangingPunct="1">
              <a:lnSpc>
                <a:spcPct val="120000"/>
              </a:lnSpc>
              <a:spcBef>
                <a:spcPct val="30000"/>
              </a:spcBef>
            </a:pPr>
            <a:r>
              <a:rPr lang="zh-CN" altLang="en-US" sz="2000" smtClean="0">
                <a:solidFill>
                  <a:schemeClr val="accent1"/>
                </a:solidFill>
                <a:latin typeface="黑体" panose="02010609060101010101" pitchFamily="49" charset="-122"/>
                <a:ea typeface="黑体" panose="02010609060101010101" pitchFamily="49" charset="-122"/>
              </a:rPr>
              <a:t>项目质量监控</a:t>
            </a:r>
          </a:p>
          <a:p>
            <a:pPr lvl="1" eaLnBrk="1" hangingPunct="1">
              <a:lnSpc>
                <a:spcPct val="120000"/>
              </a:lnSpc>
              <a:spcBef>
                <a:spcPct val="30000"/>
              </a:spcBef>
            </a:pPr>
            <a:r>
              <a:rPr lang="zh-CN" altLang="en-US" sz="2000" smtClean="0">
                <a:solidFill>
                  <a:schemeClr val="accent1"/>
                </a:solidFill>
                <a:latin typeface="黑体" panose="02010609060101010101" pitchFamily="49" charset="-122"/>
                <a:ea typeface="黑体" panose="02010609060101010101" pitchFamily="49" charset="-122"/>
              </a:rPr>
              <a:t>项目风险监控</a:t>
            </a:r>
          </a:p>
          <a:p>
            <a:pPr eaLnBrk="1" hangingPunct="1"/>
            <a:endParaRPr lang="en-US" altLang="zh-CN" sz="2000" smtClean="0">
              <a:solidFill>
                <a:schemeClr val="accent1"/>
              </a:solidFill>
              <a:latin typeface="黑体" panose="02010609060101010101" pitchFamily="49" charset="-122"/>
              <a:ea typeface="黑体" panose="02010609060101010101" pitchFamily="49" charset="-122"/>
            </a:endParaRPr>
          </a:p>
        </p:txBody>
      </p:sp>
      <p:pic>
        <p:nvPicPr>
          <p:cNvPr id="30724" name="Picture 4" descr="fa"/>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51500" y="3733800"/>
            <a:ext cx="2178050" cy="257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215"/>
    </mc:Choice>
    <mc:Fallback>
      <p:transition spd="slow" advTm="10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1747" name="Rectangle 3"/>
          <p:cNvSpPr>
            <a:spLocks noGrp="1" noChangeArrowheads="1"/>
          </p:cNvSpPr>
          <p:nvPr>
            <p:ph type="body" sz="half" idx="1"/>
          </p:nvPr>
        </p:nvSpPr>
        <p:spPr>
          <a:xfrm>
            <a:off x="323850" y="1844675"/>
            <a:ext cx="8640763" cy="5013325"/>
          </a:xfrm>
        </p:spPr>
        <p:txBody>
          <a:bodyPr/>
          <a:lstStyle/>
          <a:p>
            <a:pPr eaLnBrk="1" hangingPunct="1">
              <a:lnSpc>
                <a:spcPct val="130000"/>
              </a:lnSpc>
            </a:pPr>
            <a:r>
              <a:rPr lang="zh-CN" altLang="en-US" sz="2400" smtClean="0">
                <a:solidFill>
                  <a:schemeClr val="accent2"/>
                </a:solidFill>
                <a:latin typeface="黑体" panose="02010609060101010101" pitchFamily="49" charset="-122"/>
                <a:ea typeface="黑体" panose="02010609060101010101" pitchFamily="49" charset="-122"/>
              </a:rPr>
              <a:t>项目范围监控</a:t>
            </a:r>
            <a:endParaRPr lang="zh-CN" altLang="en-US" sz="2400" smtClean="0">
              <a:solidFill>
                <a:schemeClr val="accent2"/>
              </a:solidFill>
            </a:endParaRPr>
          </a:p>
          <a:p>
            <a:pPr eaLnBrk="1" hangingPunct="1">
              <a:lnSpc>
                <a:spcPct val="130000"/>
              </a:lnSpc>
              <a:buFont typeface="Wingdings 2" panose="05020102010507070707" pitchFamily="18" charset="2"/>
              <a:buNone/>
            </a:pPr>
            <a:r>
              <a:rPr lang="zh-CN" altLang="en-US" sz="1800" smtClean="0"/>
              <a:t>      </a:t>
            </a:r>
            <a:r>
              <a:rPr lang="en-US" altLang="zh-CN" sz="1800" smtClean="0">
                <a:solidFill>
                  <a:schemeClr val="accent2"/>
                </a:solidFill>
              </a:rPr>
              <a:t>——</a:t>
            </a:r>
            <a:r>
              <a:rPr lang="zh-CN" altLang="en-US" sz="2000" smtClean="0"/>
              <a:t>其输入是软件项目的计划需求范围</a:t>
            </a:r>
            <a:r>
              <a:rPr lang="en-US" altLang="zh-CN" sz="2000" smtClean="0"/>
              <a:t>(</a:t>
            </a:r>
            <a:r>
              <a:rPr lang="zh-CN" altLang="en-US" sz="2000" smtClean="0"/>
              <a:t>即需求规格</a:t>
            </a:r>
            <a:r>
              <a:rPr lang="en-US" altLang="zh-CN" sz="2000" smtClean="0"/>
              <a:t>)</a:t>
            </a:r>
            <a:r>
              <a:rPr lang="zh-CN" altLang="en-US" sz="2000" smtClean="0"/>
              <a:t>和实际执行过程中的范围及其控制标准。在项目范围控制过程中，通过与计划的需求规格比较，如果出现范围变化，即出现增加／修改／删除部分需求范围，就需要通过范围变更控制系统来实现变更，以保证项目范围在可以接受的范围内进行。</a:t>
            </a:r>
          </a:p>
          <a:p>
            <a:pPr eaLnBrk="1" hangingPunct="1">
              <a:lnSpc>
                <a:spcPct val="130000"/>
              </a:lnSpc>
            </a:pPr>
            <a:endParaRPr lang="en-US" altLang="zh-CN" sz="2000" smtClean="0"/>
          </a:p>
        </p:txBody>
      </p:sp>
      <p:grpSp>
        <p:nvGrpSpPr>
          <p:cNvPr id="31748" name="Group 14"/>
          <p:cNvGrpSpPr>
            <a:grpSpLocks/>
          </p:cNvGrpSpPr>
          <p:nvPr/>
        </p:nvGrpSpPr>
        <p:grpSpPr bwMode="auto">
          <a:xfrm>
            <a:off x="1547813" y="4545013"/>
            <a:ext cx="6769100" cy="2197100"/>
            <a:chOff x="884" y="2568"/>
            <a:chExt cx="4536" cy="1503"/>
          </a:xfrm>
        </p:grpSpPr>
        <p:sp>
          <p:nvSpPr>
            <p:cNvPr id="31749" name="Text Box 8"/>
            <p:cNvSpPr txBox="1">
              <a:spLocks noChangeArrowheads="1"/>
            </p:cNvSpPr>
            <p:nvPr/>
          </p:nvSpPr>
          <p:spPr bwMode="auto">
            <a:xfrm>
              <a:off x="2201" y="2631"/>
              <a:ext cx="1902" cy="602"/>
            </a:xfrm>
            <a:prstGeom prst="rect">
              <a:avLst/>
            </a:prstGeom>
            <a:solidFill>
              <a:srgbClr val="86B4E6"/>
            </a:solidFill>
            <a:ln w="25400">
              <a:solidFill>
                <a:srgbClr val="CC6600"/>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方法：</a:t>
              </a:r>
            </a:p>
            <a:p>
              <a:pPr algn="l" eaLnBrk="1" hangingPunct="1">
                <a:spcBef>
                  <a:spcPct val="50000"/>
                </a:spcBef>
              </a:pPr>
              <a:r>
                <a:rPr lang="zh-CN" altLang="en-US" sz="2000">
                  <a:solidFill>
                    <a:schemeClr val="tx1"/>
                  </a:solidFill>
                  <a:latin typeface="Arial Narrow" panose="020B0606020202030204" pitchFamily="34" charset="0"/>
                </a:rPr>
                <a:t>范围变更控制系统</a:t>
              </a:r>
            </a:p>
          </p:txBody>
        </p:sp>
        <p:sp>
          <p:nvSpPr>
            <p:cNvPr id="31750" name="Text Box 9"/>
            <p:cNvSpPr txBox="1">
              <a:spLocks noChangeArrowheads="1"/>
            </p:cNvSpPr>
            <p:nvPr/>
          </p:nvSpPr>
          <p:spPr bwMode="auto">
            <a:xfrm>
              <a:off x="884" y="2599"/>
              <a:ext cx="972" cy="1436"/>
            </a:xfrm>
            <a:prstGeom prst="rect">
              <a:avLst/>
            </a:prstGeom>
            <a:solidFill>
              <a:srgbClr val="86B4E6"/>
            </a:solidFill>
            <a:ln w="25400">
              <a:solidFill>
                <a:srgbClr val="CC6600"/>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输入</a:t>
              </a:r>
              <a:r>
                <a:rPr lang="zh-CN" altLang="en-US" sz="2000" b="0">
                  <a:solidFill>
                    <a:schemeClr val="tx1"/>
                  </a:solidFill>
                  <a:latin typeface="Arial Narrow" panose="020B0606020202030204" pitchFamily="34" charset="0"/>
                  <a:ea typeface="黑体" panose="02010609060101010101" pitchFamily="49" charset="-122"/>
                </a:rPr>
                <a:t>：</a:t>
              </a:r>
            </a:p>
            <a:p>
              <a:pPr algn="l" eaLnBrk="1" hangingPunct="1">
                <a:spcBef>
                  <a:spcPct val="50000"/>
                </a:spcBef>
              </a:pPr>
              <a:r>
                <a:rPr lang="zh-CN" altLang="en-US" sz="2000">
                  <a:solidFill>
                    <a:schemeClr val="tx1"/>
                  </a:solidFill>
                  <a:latin typeface="Arial Narrow" panose="020B0606020202030204" pitchFamily="34" charset="0"/>
                </a:rPr>
                <a:t>范围控制标准</a:t>
              </a:r>
            </a:p>
            <a:p>
              <a:pPr algn="l" eaLnBrk="1" hangingPunct="1">
                <a:spcBef>
                  <a:spcPct val="50000"/>
                </a:spcBef>
              </a:pPr>
              <a:r>
                <a:rPr lang="zh-CN" altLang="en-US" sz="2000">
                  <a:solidFill>
                    <a:schemeClr val="tx1"/>
                  </a:solidFill>
                  <a:latin typeface="Arial Narrow" panose="020B0606020202030204" pitchFamily="34" charset="0"/>
                </a:rPr>
                <a:t>计划范围</a:t>
              </a:r>
            </a:p>
            <a:p>
              <a:pPr algn="l" eaLnBrk="1" hangingPunct="1">
                <a:spcBef>
                  <a:spcPct val="50000"/>
                </a:spcBef>
              </a:pPr>
              <a:r>
                <a:rPr lang="zh-CN" altLang="en-US" sz="2000">
                  <a:solidFill>
                    <a:schemeClr val="tx1"/>
                  </a:solidFill>
                  <a:latin typeface="Arial Narrow" panose="020B0606020202030204" pitchFamily="34" charset="0"/>
                </a:rPr>
                <a:t>实际范围</a:t>
              </a:r>
            </a:p>
          </p:txBody>
        </p:sp>
        <p:sp>
          <p:nvSpPr>
            <p:cNvPr id="31751" name="Text Box 10"/>
            <p:cNvSpPr txBox="1">
              <a:spLocks noChangeArrowheads="1"/>
            </p:cNvSpPr>
            <p:nvPr/>
          </p:nvSpPr>
          <p:spPr bwMode="auto">
            <a:xfrm>
              <a:off x="4448" y="2568"/>
              <a:ext cx="972" cy="810"/>
            </a:xfrm>
            <a:prstGeom prst="rect">
              <a:avLst/>
            </a:prstGeom>
            <a:solidFill>
              <a:srgbClr val="86B4E6"/>
            </a:solidFill>
            <a:ln w="25400">
              <a:solidFill>
                <a:srgbClr val="CC6600"/>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输出</a:t>
              </a:r>
              <a:r>
                <a:rPr lang="zh-CN" altLang="en-US" sz="2000" b="0">
                  <a:solidFill>
                    <a:schemeClr val="tx1"/>
                  </a:solidFill>
                  <a:latin typeface="Arial Narrow" panose="020B0606020202030204" pitchFamily="34" charset="0"/>
                  <a:ea typeface="黑体" panose="02010609060101010101" pitchFamily="49" charset="-122"/>
                </a:rPr>
                <a:t>：</a:t>
              </a:r>
            </a:p>
            <a:p>
              <a:pPr algn="l" eaLnBrk="1" hangingPunct="1">
                <a:spcBef>
                  <a:spcPct val="50000"/>
                </a:spcBef>
              </a:pPr>
              <a:r>
                <a:rPr lang="zh-CN" altLang="en-US" sz="2000">
                  <a:solidFill>
                    <a:schemeClr val="tx1"/>
                  </a:solidFill>
                  <a:latin typeface="Arial Narrow" panose="020B0606020202030204" pitchFamily="34" charset="0"/>
                </a:rPr>
                <a:t>范围修改决定</a:t>
              </a:r>
            </a:p>
          </p:txBody>
        </p:sp>
        <p:sp>
          <p:nvSpPr>
            <p:cNvPr id="31752" name="Line 11"/>
            <p:cNvSpPr>
              <a:spLocks noChangeShapeType="1"/>
            </p:cNvSpPr>
            <p:nvPr/>
          </p:nvSpPr>
          <p:spPr bwMode="auto">
            <a:xfrm>
              <a:off x="1856" y="2947"/>
              <a:ext cx="365" cy="0"/>
            </a:xfrm>
            <a:prstGeom prst="line">
              <a:avLst/>
            </a:prstGeom>
            <a:noFill/>
            <a:ln w="25400">
              <a:solidFill>
                <a:srgbClr val="CC6600"/>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3" name="Line 12"/>
            <p:cNvSpPr>
              <a:spLocks noChangeShapeType="1"/>
            </p:cNvSpPr>
            <p:nvPr/>
          </p:nvSpPr>
          <p:spPr bwMode="auto">
            <a:xfrm>
              <a:off x="4084" y="2947"/>
              <a:ext cx="364" cy="0"/>
            </a:xfrm>
            <a:prstGeom prst="line">
              <a:avLst/>
            </a:prstGeom>
            <a:noFill/>
            <a:ln w="25400">
              <a:solidFill>
                <a:srgbClr val="CC6600"/>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4" name="AutoShape 13"/>
            <p:cNvSpPr>
              <a:spLocks/>
            </p:cNvSpPr>
            <p:nvPr/>
          </p:nvSpPr>
          <p:spPr bwMode="auto">
            <a:xfrm>
              <a:off x="3923" y="3612"/>
              <a:ext cx="891" cy="459"/>
            </a:xfrm>
            <a:prstGeom prst="borderCallout2">
              <a:avLst>
                <a:gd name="adj1" fmla="val 15685"/>
                <a:gd name="adj2" fmla="val -5389"/>
                <a:gd name="adj3" fmla="val 15685"/>
                <a:gd name="adj4" fmla="val -42310"/>
                <a:gd name="adj5" fmla="val -53157"/>
                <a:gd name="adj6" fmla="val -80694"/>
              </a:avLst>
            </a:prstGeom>
            <a:solidFill>
              <a:srgbClr val="86B4E6"/>
            </a:solidFill>
            <a:ln w="25400">
              <a:solidFill>
                <a:srgbClr val="CC6600"/>
              </a:solidFill>
              <a:miter lim="800000"/>
              <a:headEnd type="stealth" w="med" len="lg"/>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zh-CN" altLang="en-US" sz="2000">
                  <a:solidFill>
                    <a:schemeClr val="tx1"/>
                  </a:solidFill>
                  <a:latin typeface="Arial Narrow" panose="020B0606020202030204" pitchFamily="34" charset="0"/>
                </a:rPr>
                <a:t>基线变更控制系统</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359"/>
    </mc:Choice>
    <mc:Fallback>
      <p:transition spd="slow" advTm="28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2771" name="Rectangle 3"/>
          <p:cNvSpPr>
            <a:spLocks noGrp="1" noChangeArrowheads="1"/>
          </p:cNvSpPr>
          <p:nvPr>
            <p:ph type="body" idx="1"/>
          </p:nvPr>
        </p:nvSpPr>
        <p:spPr>
          <a:xfrm>
            <a:off x="755650" y="1989138"/>
            <a:ext cx="8208963" cy="4868862"/>
          </a:xfrm>
        </p:spPr>
        <p:txBody>
          <a:bodyPr/>
          <a:lstStyle/>
          <a:p>
            <a:pPr eaLnBrk="1" hangingPunct="1">
              <a:lnSpc>
                <a:spcPct val="130000"/>
              </a:lnSpc>
              <a:spcBef>
                <a:spcPct val="50000"/>
              </a:spcBef>
            </a:pPr>
            <a:r>
              <a:rPr lang="zh-CN" altLang="en-US" sz="2000" smtClean="0">
                <a:solidFill>
                  <a:schemeClr val="accent2"/>
                </a:solidFill>
                <a:latin typeface="黑体" panose="02010609060101010101" pitchFamily="49" charset="-122"/>
                <a:ea typeface="黑体" panose="02010609060101010101" pitchFamily="49" charset="-122"/>
              </a:rPr>
              <a:t>范围控制注意点</a:t>
            </a:r>
            <a:endParaRPr lang="zh-CN" altLang="en-US" sz="2000" smtClean="0">
              <a:solidFill>
                <a:schemeClr val="accent2"/>
              </a:solidFill>
            </a:endParaRPr>
          </a:p>
          <a:p>
            <a:pPr eaLnBrk="1" hangingPunct="1">
              <a:lnSpc>
                <a:spcPct val="130000"/>
              </a:lnSpc>
              <a:spcBef>
                <a:spcPct val="50000"/>
              </a:spcBef>
              <a:buFont typeface="Wingdings 2" panose="05020102010507070707" pitchFamily="18" charset="2"/>
              <a:buNone/>
            </a:pPr>
            <a:r>
              <a:rPr lang="zh-CN" altLang="en-US" sz="2000" smtClean="0">
                <a:solidFill>
                  <a:srgbClr val="080808"/>
                </a:solidFill>
                <a:latin typeface="黑体" panose="02010609060101010101" pitchFamily="49" charset="-122"/>
                <a:ea typeface="黑体" panose="02010609060101010101" pitchFamily="49" charset="-122"/>
              </a:rPr>
              <a:t>   </a:t>
            </a:r>
            <a:r>
              <a:rPr lang="en-US" altLang="zh-CN" sz="2000" smtClean="0">
                <a:solidFill>
                  <a:schemeClr val="accent2"/>
                </a:solidFill>
                <a:ea typeface="黑体" panose="02010609060101010101" pitchFamily="49" charset="-122"/>
              </a:rPr>
              <a:t>——</a:t>
            </a:r>
            <a:r>
              <a:rPr lang="zh-CN" altLang="en-US" sz="2000" smtClean="0">
                <a:solidFill>
                  <a:schemeClr val="accent2"/>
                </a:solidFill>
                <a:latin typeface="黑体" panose="02010609060101010101" pitchFamily="49" charset="-122"/>
                <a:ea typeface="黑体" panose="02010609060101010101" pitchFamily="49" charset="-122"/>
              </a:rPr>
              <a:t>防治不合理的范围扩张</a:t>
            </a:r>
          </a:p>
          <a:p>
            <a:pPr lvl="1" eaLnBrk="1" hangingPunct="1">
              <a:lnSpc>
                <a:spcPct val="130000"/>
              </a:lnSpc>
              <a:spcBef>
                <a:spcPct val="50000"/>
              </a:spcBef>
            </a:pPr>
            <a:r>
              <a:rPr lang="zh-CN" altLang="en-US" sz="2000" smtClean="0">
                <a:solidFill>
                  <a:srgbClr val="CC6600"/>
                </a:solidFill>
              </a:rPr>
              <a:t>范围</a:t>
            </a:r>
            <a:r>
              <a:rPr lang="zh-CN" altLang="en-US" sz="2000" smtClean="0">
                <a:solidFill>
                  <a:srgbClr val="CC6600"/>
                </a:solidFill>
                <a:latin typeface="黑体" panose="02010609060101010101" pitchFamily="49" charset="-122"/>
                <a:ea typeface="黑体" panose="02010609060101010101" pitchFamily="49" charset="-122"/>
              </a:rPr>
              <a:t>蔓延</a:t>
            </a:r>
            <a:r>
              <a:rPr lang="zh-CN" altLang="en-US" sz="2000" smtClean="0">
                <a:solidFill>
                  <a:srgbClr val="080808"/>
                </a:solidFill>
                <a:latin typeface="黑体" panose="02010609060101010101" pitchFamily="49" charset="-122"/>
                <a:ea typeface="黑体" panose="02010609060101010101" pitchFamily="49" charset="-122"/>
              </a:rPr>
              <a:t>（ </a:t>
            </a:r>
            <a:r>
              <a:rPr lang="en-US" altLang="zh-CN" sz="2000" smtClean="0"/>
              <a:t>Scope Creeping</a:t>
            </a:r>
            <a:r>
              <a:rPr lang="en-US" altLang="zh-CN" sz="2000" smtClean="0">
                <a:solidFill>
                  <a:srgbClr val="080808"/>
                </a:solidFill>
                <a:latin typeface="黑体" panose="02010609060101010101" pitchFamily="49" charset="-122"/>
                <a:ea typeface="黑体" panose="02010609060101010101" pitchFamily="49" charset="-122"/>
              </a:rPr>
              <a:t> </a:t>
            </a:r>
            <a:r>
              <a:rPr lang="zh-CN" altLang="en-US" sz="2000" smtClean="0">
                <a:solidFill>
                  <a:srgbClr val="080808"/>
                </a:solidFill>
                <a:latin typeface="黑体" panose="02010609060101010101" pitchFamily="49" charset="-122"/>
                <a:ea typeface="黑体" panose="02010609060101010101" pitchFamily="49" charset="-122"/>
              </a:rPr>
              <a:t>）</a:t>
            </a:r>
          </a:p>
          <a:p>
            <a:pPr lvl="2" eaLnBrk="1" hangingPunct="1">
              <a:lnSpc>
                <a:spcPct val="130000"/>
              </a:lnSpc>
              <a:spcBef>
                <a:spcPct val="50000"/>
              </a:spcBef>
            </a:pPr>
            <a:r>
              <a:rPr lang="zh-CN" altLang="en-US" smtClean="0">
                <a:solidFill>
                  <a:srgbClr val="080808"/>
                </a:solidFill>
                <a:latin typeface="黑体" panose="02010609060101010101" pitchFamily="49" charset="-122"/>
                <a:ea typeface="黑体" panose="02010609060101010101" pitchFamily="49" charset="-122"/>
              </a:rPr>
              <a:t>客户无限制地增加需求</a:t>
            </a:r>
          </a:p>
          <a:p>
            <a:pPr lvl="1" eaLnBrk="1" hangingPunct="1">
              <a:lnSpc>
                <a:spcPct val="130000"/>
              </a:lnSpc>
              <a:spcBef>
                <a:spcPct val="50000"/>
              </a:spcBef>
            </a:pPr>
            <a:r>
              <a:rPr lang="zh-CN" altLang="en-US" sz="2000" smtClean="0">
                <a:solidFill>
                  <a:srgbClr val="CC6600"/>
                </a:solidFill>
                <a:latin typeface="黑体" panose="02010609060101010101" pitchFamily="49" charset="-122"/>
                <a:ea typeface="黑体" panose="02010609060101010101" pitchFamily="49" charset="-122"/>
              </a:rPr>
              <a:t>镀金</a:t>
            </a:r>
            <a:r>
              <a:rPr lang="zh-CN" altLang="en-US" sz="2000" smtClean="0">
                <a:solidFill>
                  <a:srgbClr val="080808"/>
                </a:solidFill>
                <a:latin typeface="黑体" panose="02010609060101010101" pitchFamily="49" charset="-122"/>
                <a:ea typeface="黑体" panose="02010609060101010101" pitchFamily="49" charset="-122"/>
              </a:rPr>
              <a:t>（ </a:t>
            </a:r>
            <a:r>
              <a:rPr lang="en-US" altLang="zh-CN" sz="2000" smtClean="0"/>
              <a:t>Gold-plating</a:t>
            </a:r>
            <a:r>
              <a:rPr lang="en-US" altLang="zh-CN" sz="2000" smtClean="0">
                <a:solidFill>
                  <a:srgbClr val="080808"/>
                </a:solidFill>
                <a:latin typeface="黑体" panose="02010609060101010101" pitchFamily="49" charset="-122"/>
                <a:ea typeface="黑体" panose="02010609060101010101" pitchFamily="49" charset="-122"/>
              </a:rPr>
              <a:t> </a:t>
            </a:r>
            <a:r>
              <a:rPr lang="zh-CN" altLang="en-US" sz="2000" smtClean="0">
                <a:solidFill>
                  <a:srgbClr val="080808"/>
                </a:solidFill>
                <a:latin typeface="黑体" panose="02010609060101010101" pitchFamily="49" charset="-122"/>
                <a:ea typeface="黑体" panose="02010609060101010101" pitchFamily="49" charset="-122"/>
              </a:rPr>
              <a:t>）</a:t>
            </a:r>
          </a:p>
          <a:p>
            <a:pPr lvl="2" eaLnBrk="1" hangingPunct="1">
              <a:lnSpc>
                <a:spcPct val="130000"/>
              </a:lnSpc>
              <a:spcBef>
                <a:spcPct val="50000"/>
              </a:spcBef>
            </a:pPr>
            <a:r>
              <a:rPr lang="zh-CN" altLang="en-US" smtClean="0">
                <a:latin typeface="黑体" panose="02010609060101010101" pitchFamily="49" charset="-122"/>
                <a:ea typeface="黑体" panose="02010609060101010101" pitchFamily="49" charset="-122"/>
              </a:rPr>
              <a:t>开发人员</a:t>
            </a:r>
            <a:r>
              <a:rPr lang="zh-CN" altLang="en-US" smtClean="0">
                <a:solidFill>
                  <a:srgbClr val="080808"/>
                </a:solidFill>
                <a:latin typeface="黑体" panose="02010609060101010101" pitchFamily="49" charset="-122"/>
                <a:ea typeface="黑体" panose="02010609060101010101" pitchFamily="49" charset="-122"/>
              </a:rPr>
              <a:t>无限制地美化功能</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389"/>
    </mc:Choice>
    <mc:Fallback>
      <p:transition spd="slow" advTm="128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zh-CN" altLang="en-US" smtClean="0"/>
              <a:t>本章内容提要</a:t>
            </a:r>
          </a:p>
        </p:txBody>
      </p:sp>
      <p:grpSp>
        <p:nvGrpSpPr>
          <p:cNvPr id="15363" name="Group 49"/>
          <p:cNvGrpSpPr>
            <a:grpSpLocks/>
          </p:cNvGrpSpPr>
          <p:nvPr/>
        </p:nvGrpSpPr>
        <p:grpSpPr bwMode="auto">
          <a:xfrm>
            <a:off x="969963" y="2487613"/>
            <a:ext cx="5689600" cy="3389312"/>
            <a:chOff x="611" y="1389"/>
            <a:chExt cx="3584" cy="2135"/>
          </a:xfrm>
        </p:grpSpPr>
        <p:grpSp>
          <p:nvGrpSpPr>
            <p:cNvPr id="15364" name="Group 3"/>
            <p:cNvGrpSpPr>
              <a:grpSpLocks/>
            </p:cNvGrpSpPr>
            <p:nvPr/>
          </p:nvGrpSpPr>
          <p:grpSpPr bwMode="auto">
            <a:xfrm>
              <a:off x="611" y="1389"/>
              <a:ext cx="3572" cy="205"/>
              <a:chOff x="385" y="1460"/>
              <a:chExt cx="3572" cy="324"/>
            </a:xfrm>
          </p:grpSpPr>
          <p:sp>
            <p:nvSpPr>
              <p:cNvPr id="15394"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95" name="Text Box 5"/>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15396" name="Rectangle 6"/>
              <p:cNvSpPr>
                <a:spLocks noChangeArrowheads="1"/>
              </p:cNvSpPr>
              <p:nvPr/>
            </p:nvSpPr>
            <p:spPr bwMode="auto">
              <a:xfrm>
                <a:off x="385" y="153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15365" name="Group 7"/>
            <p:cNvGrpSpPr>
              <a:grpSpLocks/>
            </p:cNvGrpSpPr>
            <p:nvPr/>
          </p:nvGrpSpPr>
          <p:grpSpPr bwMode="auto">
            <a:xfrm>
              <a:off x="611" y="1675"/>
              <a:ext cx="3572" cy="202"/>
              <a:chOff x="385" y="1831"/>
              <a:chExt cx="3572" cy="319"/>
            </a:xfrm>
          </p:grpSpPr>
          <p:grpSp>
            <p:nvGrpSpPr>
              <p:cNvPr id="15390" name="Group 8"/>
              <p:cNvGrpSpPr>
                <a:grpSpLocks/>
              </p:cNvGrpSpPr>
              <p:nvPr/>
            </p:nvGrpSpPr>
            <p:grpSpPr bwMode="auto">
              <a:xfrm>
                <a:off x="464" y="1831"/>
                <a:ext cx="3493" cy="319"/>
                <a:chOff x="464" y="1831"/>
                <a:chExt cx="3493" cy="319"/>
              </a:xfrm>
            </p:grpSpPr>
            <p:sp>
              <p:nvSpPr>
                <p:cNvPr id="15392"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93" name="Text Box 10"/>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15391"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15366" name="Group 12"/>
            <p:cNvGrpSpPr>
              <a:grpSpLocks/>
            </p:cNvGrpSpPr>
            <p:nvPr/>
          </p:nvGrpSpPr>
          <p:grpSpPr bwMode="auto">
            <a:xfrm>
              <a:off x="611" y="1947"/>
              <a:ext cx="3584" cy="198"/>
              <a:chOff x="385" y="2209"/>
              <a:chExt cx="3584" cy="313"/>
            </a:xfrm>
          </p:grpSpPr>
          <p:sp>
            <p:nvSpPr>
              <p:cNvPr id="15387"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88" name="Text Box 14"/>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15389"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15367" name="Group 16"/>
            <p:cNvGrpSpPr>
              <a:grpSpLocks/>
            </p:cNvGrpSpPr>
            <p:nvPr/>
          </p:nvGrpSpPr>
          <p:grpSpPr bwMode="auto">
            <a:xfrm>
              <a:off x="611" y="2219"/>
              <a:ext cx="3584" cy="198"/>
              <a:chOff x="385" y="2209"/>
              <a:chExt cx="3584" cy="313"/>
            </a:xfrm>
          </p:grpSpPr>
          <p:sp>
            <p:nvSpPr>
              <p:cNvPr id="15384"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85" name="Text Box 18"/>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15386"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15368" name="Group 24"/>
            <p:cNvGrpSpPr>
              <a:grpSpLocks/>
            </p:cNvGrpSpPr>
            <p:nvPr/>
          </p:nvGrpSpPr>
          <p:grpSpPr bwMode="auto">
            <a:xfrm>
              <a:off x="611" y="2505"/>
              <a:ext cx="3584" cy="197"/>
              <a:chOff x="385" y="2209"/>
              <a:chExt cx="3584" cy="311"/>
            </a:xfrm>
          </p:grpSpPr>
          <p:sp>
            <p:nvSpPr>
              <p:cNvPr id="15381" name="AutoShape 25"/>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82" name="Text Box 26"/>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15383" name="Rectangle 27"/>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15369" name="Group 28"/>
            <p:cNvGrpSpPr>
              <a:grpSpLocks/>
            </p:cNvGrpSpPr>
            <p:nvPr/>
          </p:nvGrpSpPr>
          <p:grpSpPr bwMode="auto">
            <a:xfrm>
              <a:off x="611" y="2760"/>
              <a:ext cx="3584" cy="230"/>
              <a:chOff x="385" y="2187"/>
              <a:chExt cx="3584" cy="363"/>
            </a:xfrm>
          </p:grpSpPr>
          <p:sp>
            <p:nvSpPr>
              <p:cNvPr id="15378" name="AutoShape 29"/>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79" name="Text Box 30"/>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15380" name="Rectangle 31"/>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15370" name="Group 36"/>
            <p:cNvGrpSpPr>
              <a:grpSpLocks/>
            </p:cNvGrpSpPr>
            <p:nvPr/>
          </p:nvGrpSpPr>
          <p:grpSpPr bwMode="auto">
            <a:xfrm>
              <a:off x="611" y="3022"/>
              <a:ext cx="3584" cy="230"/>
              <a:chOff x="385" y="2187"/>
              <a:chExt cx="3584" cy="363"/>
            </a:xfrm>
          </p:grpSpPr>
          <p:sp>
            <p:nvSpPr>
              <p:cNvPr id="15375" name="AutoShape 3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76" name="Text Box 38"/>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15377" name="Rectangle 3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15371" name="Group 40"/>
            <p:cNvGrpSpPr>
              <a:grpSpLocks/>
            </p:cNvGrpSpPr>
            <p:nvPr/>
          </p:nvGrpSpPr>
          <p:grpSpPr bwMode="auto">
            <a:xfrm>
              <a:off x="611" y="3294"/>
              <a:ext cx="3584" cy="230"/>
              <a:chOff x="385" y="2187"/>
              <a:chExt cx="3584" cy="363"/>
            </a:xfrm>
          </p:grpSpPr>
          <p:sp>
            <p:nvSpPr>
              <p:cNvPr id="15372" name="AutoShape 4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5373" name="Text Box 42"/>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15374" name="Rectangle 43"/>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16"/>
    </mc:Choice>
    <mc:Fallback>
      <p:transition spd="slow" advTm="2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3795" name="Rectangle 3"/>
          <p:cNvSpPr>
            <a:spLocks noGrp="1" noChangeArrowheads="1"/>
          </p:cNvSpPr>
          <p:nvPr>
            <p:ph type="body" sz="half" idx="1"/>
          </p:nvPr>
        </p:nvSpPr>
        <p:spPr>
          <a:xfrm>
            <a:off x="323850" y="2060575"/>
            <a:ext cx="8640763" cy="4797425"/>
          </a:xfrm>
        </p:spPr>
        <p:txBody>
          <a:bodyPr/>
          <a:lstStyle/>
          <a:p>
            <a:pPr eaLnBrk="1" hangingPunct="1">
              <a:lnSpc>
                <a:spcPct val="130000"/>
              </a:lnSpc>
              <a:spcBef>
                <a:spcPct val="50000"/>
              </a:spcBef>
            </a:pPr>
            <a:r>
              <a:rPr lang="zh-CN" altLang="en-US" sz="2400" smtClean="0">
                <a:solidFill>
                  <a:schemeClr val="accent2"/>
                </a:solidFill>
                <a:latin typeface="黑体" panose="02010609060101010101" pitchFamily="49" charset="-122"/>
                <a:ea typeface="黑体" panose="02010609060101010101" pitchFamily="49" charset="-122"/>
              </a:rPr>
              <a:t>项目进度、成本、资源控制 </a:t>
            </a:r>
          </a:p>
          <a:p>
            <a:pPr eaLnBrk="1" hangingPunct="1">
              <a:lnSpc>
                <a:spcPct val="130000"/>
              </a:lnSpc>
              <a:spcBef>
                <a:spcPct val="50000"/>
              </a:spcBef>
              <a:buFont typeface="Wingdings 2" panose="05020102010507070707" pitchFamily="18" charset="2"/>
              <a:buNone/>
            </a:pPr>
            <a:r>
              <a:rPr lang="zh-CN" altLang="en-US" sz="1800" smtClean="0"/>
              <a:t>      </a:t>
            </a:r>
            <a:r>
              <a:rPr lang="en-US" altLang="zh-CN" sz="1800" smtClean="0">
                <a:solidFill>
                  <a:schemeClr val="accent2"/>
                </a:solidFill>
              </a:rPr>
              <a:t>——</a:t>
            </a:r>
            <a:r>
              <a:rPr lang="zh-CN" altLang="en-US" sz="2000" smtClean="0"/>
              <a:t>根据跟踪采集的进度、成本、资源等数据，并与原来的基准计划比较，对项目的进展情况进行分析，以保证项目在可以控制的进度、成本、资源内完成。</a:t>
            </a:r>
          </a:p>
          <a:p>
            <a:pPr eaLnBrk="1" hangingPunct="1">
              <a:lnSpc>
                <a:spcPct val="130000"/>
              </a:lnSpc>
              <a:spcBef>
                <a:spcPct val="50000"/>
              </a:spcBef>
            </a:pPr>
            <a:endParaRPr lang="en-US" altLang="zh-CN" sz="2000" smtClean="0"/>
          </a:p>
        </p:txBody>
      </p:sp>
      <p:grpSp>
        <p:nvGrpSpPr>
          <p:cNvPr id="33796" name="Group 7"/>
          <p:cNvGrpSpPr>
            <a:grpSpLocks/>
          </p:cNvGrpSpPr>
          <p:nvPr/>
        </p:nvGrpSpPr>
        <p:grpSpPr bwMode="auto">
          <a:xfrm>
            <a:off x="1258888" y="4221163"/>
            <a:ext cx="7223125" cy="1946275"/>
            <a:chOff x="192" y="1834"/>
            <a:chExt cx="5568" cy="1739"/>
          </a:xfrm>
        </p:grpSpPr>
        <p:sp>
          <p:nvSpPr>
            <p:cNvPr id="33797" name="Text Box 8"/>
            <p:cNvSpPr txBox="1">
              <a:spLocks noChangeArrowheads="1"/>
            </p:cNvSpPr>
            <p:nvPr/>
          </p:nvSpPr>
          <p:spPr bwMode="auto">
            <a:xfrm>
              <a:off x="1752" y="1947"/>
              <a:ext cx="2256" cy="1030"/>
            </a:xfrm>
            <a:prstGeom prst="rect">
              <a:avLst/>
            </a:prstGeom>
            <a:solidFill>
              <a:srgbClr val="CC6600"/>
            </a:solidFill>
            <a:ln w="25400">
              <a:solidFill>
                <a:srgbClr val="448AD8"/>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Arial Narrow" panose="020B0606020202030204" pitchFamily="34" charset="0"/>
                  <a:ea typeface="黑体" panose="02010609060101010101" pitchFamily="49" charset="-122"/>
                </a:rPr>
                <a:t>方法：</a:t>
              </a:r>
            </a:p>
            <a:p>
              <a:pPr algn="l" eaLnBrk="1" hangingPunct="1">
                <a:spcBef>
                  <a:spcPct val="20000"/>
                </a:spcBef>
                <a:buClr>
                  <a:srgbClr val="FF0000"/>
                </a:buClr>
                <a:buSzPct val="55000"/>
                <a:buFont typeface="Monotype Sorts" charset="0"/>
                <a:buNone/>
              </a:pPr>
              <a:r>
                <a:rPr lang="zh-CN" altLang="en-US" sz="2000">
                  <a:latin typeface="黑体" panose="02010609060101010101" pitchFamily="49" charset="-122"/>
                  <a:ea typeface="黑体" panose="02010609060101010101" pitchFamily="49" charset="-122"/>
                </a:rPr>
                <a:t>图解控制法 </a:t>
              </a:r>
            </a:p>
            <a:p>
              <a:pPr algn="l" eaLnBrk="1" hangingPunct="1">
                <a:spcBef>
                  <a:spcPct val="20000"/>
                </a:spcBef>
                <a:buClr>
                  <a:srgbClr val="FF0000"/>
                </a:buClr>
                <a:buSzPct val="55000"/>
                <a:buFont typeface="Monotype Sorts" charset="0"/>
                <a:buNone/>
              </a:pPr>
              <a:r>
                <a:rPr lang="zh-CN" altLang="en-US" sz="2000">
                  <a:latin typeface="黑体" panose="02010609060101010101" pitchFamily="49" charset="-122"/>
                  <a:ea typeface="黑体" panose="02010609060101010101" pitchFamily="49" charset="-122"/>
                </a:rPr>
                <a:t>挣值分析法</a:t>
              </a:r>
            </a:p>
          </p:txBody>
        </p:sp>
        <p:sp>
          <p:nvSpPr>
            <p:cNvPr id="33798" name="Text Box 9"/>
            <p:cNvSpPr txBox="1">
              <a:spLocks noChangeArrowheads="1"/>
            </p:cNvSpPr>
            <p:nvPr/>
          </p:nvSpPr>
          <p:spPr bwMode="auto">
            <a:xfrm>
              <a:off x="192" y="1834"/>
              <a:ext cx="1152" cy="1739"/>
            </a:xfrm>
            <a:prstGeom prst="rect">
              <a:avLst/>
            </a:prstGeom>
            <a:solidFill>
              <a:srgbClr val="CC6600"/>
            </a:solidFill>
            <a:ln w="25400">
              <a:solidFill>
                <a:srgbClr val="448AD8"/>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Arial Narrow" panose="020B0606020202030204" pitchFamily="34" charset="0"/>
                  <a:ea typeface="黑体" panose="02010609060101010101" pitchFamily="49" charset="-122"/>
                </a:rPr>
                <a:t>输入：</a:t>
              </a:r>
            </a:p>
            <a:p>
              <a:pPr algn="l" eaLnBrk="1" hangingPunct="1">
                <a:spcBef>
                  <a:spcPct val="50000"/>
                </a:spcBef>
              </a:pPr>
              <a:r>
                <a:rPr lang="zh-CN" altLang="en-US" sz="2000">
                  <a:latin typeface="Arial Narrow" panose="020B0606020202030204" pitchFamily="34" charset="0"/>
                </a:rPr>
                <a:t>计划进度、成本、资源</a:t>
              </a:r>
            </a:p>
            <a:p>
              <a:pPr algn="l" eaLnBrk="1" hangingPunct="1">
                <a:spcBef>
                  <a:spcPct val="50000"/>
                </a:spcBef>
              </a:pPr>
              <a:r>
                <a:rPr lang="zh-CN" altLang="en-US" sz="2000">
                  <a:latin typeface="Arial Narrow" panose="020B0606020202030204" pitchFamily="34" charset="0"/>
                </a:rPr>
                <a:t>实际进度、成本、资源</a:t>
              </a:r>
            </a:p>
          </p:txBody>
        </p:sp>
        <p:sp>
          <p:nvSpPr>
            <p:cNvPr id="33799" name="Text Box 10"/>
            <p:cNvSpPr txBox="1">
              <a:spLocks noChangeArrowheads="1"/>
            </p:cNvSpPr>
            <p:nvPr/>
          </p:nvSpPr>
          <p:spPr bwMode="auto">
            <a:xfrm>
              <a:off x="4369" y="2085"/>
              <a:ext cx="1391" cy="1058"/>
            </a:xfrm>
            <a:prstGeom prst="rect">
              <a:avLst/>
            </a:prstGeom>
            <a:solidFill>
              <a:srgbClr val="CC6600"/>
            </a:solidFill>
            <a:ln w="25400">
              <a:solidFill>
                <a:srgbClr val="448AD8"/>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Arial Narrow" panose="020B0606020202030204" pitchFamily="34" charset="0"/>
                  <a:ea typeface="黑体" panose="02010609060101010101" pitchFamily="49" charset="-122"/>
                </a:rPr>
                <a:t>输出</a:t>
              </a:r>
              <a:r>
                <a:rPr lang="zh-CN" altLang="en-US" sz="2000">
                  <a:latin typeface="Arial Narrow" panose="020B0606020202030204" pitchFamily="34" charset="0"/>
                </a:rPr>
                <a:t>：</a:t>
              </a:r>
            </a:p>
            <a:p>
              <a:pPr algn="l" eaLnBrk="1" hangingPunct="1">
                <a:spcBef>
                  <a:spcPct val="50000"/>
                </a:spcBef>
              </a:pPr>
              <a:r>
                <a:rPr lang="zh-CN" altLang="en-US" sz="2000">
                  <a:latin typeface="Arial Narrow" panose="020B0606020202030204" pitchFamily="34" charset="0"/>
                </a:rPr>
                <a:t>进度、成本、资源修改决定</a:t>
              </a:r>
            </a:p>
          </p:txBody>
        </p:sp>
        <p:sp>
          <p:nvSpPr>
            <p:cNvPr id="33800" name="Line 11"/>
            <p:cNvSpPr>
              <a:spLocks noChangeShapeType="1"/>
            </p:cNvSpPr>
            <p:nvPr/>
          </p:nvSpPr>
          <p:spPr bwMode="auto">
            <a:xfrm>
              <a:off x="1344" y="2523"/>
              <a:ext cx="432" cy="0"/>
            </a:xfrm>
            <a:prstGeom prst="line">
              <a:avLst/>
            </a:prstGeom>
            <a:noFill/>
            <a:ln w="25400">
              <a:solidFill>
                <a:srgbClr val="448AD8"/>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1" name="Line 12"/>
            <p:cNvSpPr>
              <a:spLocks noChangeShapeType="1"/>
            </p:cNvSpPr>
            <p:nvPr/>
          </p:nvSpPr>
          <p:spPr bwMode="auto">
            <a:xfrm>
              <a:off x="3984" y="2523"/>
              <a:ext cx="432" cy="0"/>
            </a:xfrm>
            <a:prstGeom prst="line">
              <a:avLst/>
            </a:prstGeom>
            <a:noFill/>
            <a:ln w="25400">
              <a:solidFill>
                <a:srgbClr val="448AD8"/>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617"/>
    </mc:Choice>
    <mc:Fallback>
      <p:transition spd="slow" advTm="25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4819" name="Rectangle 3"/>
          <p:cNvSpPr>
            <a:spLocks noGrp="1" noChangeArrowheads="1"/>
          </p:cNvSpPr>
          <p:nvPr>
            <p:ph type="body" idx="1"/>
          </p:nvPr>
        </p:nvSpPr>
        <p:spPr>
          <a:xfrm>
            <a:off x="611188" y="1916113"/>
            <a:ext cx="8353425" cy="4537075"/>
          </a:xfrm>
        </p:spPr>
        <p:txBody>
          <a:bodyPr/>
          <a:lstStyle/>
          <a:p>
            <a:pPr eaLnBrk="1" hangingPunct="1">
              <a:lnSpc>
                <a:spcPct val="120000"/>
              </a:lnSpc>
              <a:spcBef>
                <a:spcPct val="40000"/>
              </a:spcBef>
            </a:pPr>
            <a:r>
              <a:rPr lang="zh-CN" altLang="en-US" sz="2400" smtClean="0">
                <a:solidFill>
                  <a:schemeClr val="accent2"/>
                </a:solidFill>
                <a:ea typeface="黑体" panose="02010609060101010101" pitchFamily="49" charset="-122"/>
              </a:rPr>
              <a:t>项目性能分析方法</a:t>
            </a:r>
            <a:r>
              <a:rPr lang="zh-CN" altLang="en-US" smtClean="0"/>
              <a:t> </a:t>
            </a:r>
            <a:endParaRPr lang="zh-CN" altLang="en-US" sz="2000" smtClean="0"/>
          </a:p>
          <a:p>
            <a:pPr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图解控制法</a:t>
            </a:r>
          </a:p>
          <a:p>
            <a:pPr eaLnBrk="1" hangingPunct="1">
              <a:lnSpc>
                <a:spcPct val="120000"/>
              </a:lnSpc>
              <a:buFont typeface="Wingdings 2" panose="05020102010507070707" pitchFamily="18" charset="2"/>
              <a:buNone/>
            </a:pPr>
            <a:r>
              <a:rPr lang="zh-CN" altLang="en-US" sz="2000" smtClean="0">
                <a:latin typeface="黑体" panose="02010609060101010101" pitchFamily="49" charset="-122"/>
                <a:ea typeface="黑体" panose="02010609060101010101" pitchFamily="49" charset="-122"/>
              </a:rPr>
              <a:t>   </a:t>
            </a:r>
            <a:r>
              <a:rPr lang="en-US" altLang="zh-CN" sz="2000" smtClean="0">
                <a:solidFill>
                  <a:schemeClr val="accent2"/>
                </a:solidFill>
                <a:ea typeface="黑体" panose="02010609060101010101" pitchFamily="49" charset="-122"/>
              </a:rPr>
              <a:t>——</a:t>
            </a:r>
            <a:r>
              <a:rPr lang="zh-CN" altLang="en-US" sz="2000" smtClean="0">
                <a:latin typeface="黑体" panose="02010609060101010101" pitchFamily="49" charset="-122"/>
                <a:ea typeface="黑体" panose="02010609060101010101" pitchFamily="49" charset="-122"/>
              </a:rPr>
              <a:t>能清楚确定项目状况，但没有量化信息</a:t>
            </a:r>
            <a:endParaRPr lang="zh-CN" altLang="en-US" sz="2000" smtClean="0">
              <a:latin typeface="宋体" panose="02010600030101010101" pitchFamily="2" charset="-122"/>
            </a:endParaRPr>
          </a:p>
          <a:p>
            <a:pPr lvl="1" eaLnBrk="1" hangingPunct="1">
              <a:lnSpc>
                <a:spcPct val="120000"/>
              </a:lnSpc>
              <a:spcBef>
                <a:spcPct val="30000"/>
              </a:spcBef>
            </a:pPr>
            <a:r>
              <a:rPr lang="zh-CN" altLang="en-US" sz="2000" smtClean="0">
                <a:latin typeface="宋体" panose="02010600030101010101" pitchFamily="2" charset="-122"/>
              </a:rPr>
              <a:t>进度</a:t>
            </a:r>
            <a:r>
              <a:rPr lang="en-US" altLang="zh-CN" sz="2000" smtClean="0">
                <a:latin typeface="宋体" panose="02010600030101010101" pitchFamily="2" charset="-122"/>
              </a:rPr>
              <a:t>---</a:t>
            </a:r>
            <a:r>
              <a:rPr lang="zh-CN" altLang="en-US" sz="2000" smtClean="0">
                <a:latin typeface="宋体" panose="02010600030101010101" pitchFamily="2" charset="-122"/>
              </a:rPr>
              <a:t>甘特图</a:t>
            </a:r>
          </a:p>
          <a:p>
            <a:pPr lvl="1" eaLnBrk="1" hangingPunct="1">
              <a:lnSpc>
                <a:spcPct val="120000"/>
              </a:lnSpc>
              <a:spcBef>
                <a:spcPct val="30000"/>
              </a:spcBef>
            </a:pPr>
            <a:r>
              <a:rPr lang="zh-CN" altLang="en-US" sz="2000" smtClean="0">
                <a:latin typeface="宋体" panose="02010600030101010101" pitchFamily="2" charset="-122"/>
              </a:rPr>
              <a:t>成本</a:t>
            </a:r>
            <a:r>
              <a:rPr lang="en-US" altLang="zh-CN" sz="2000" smtClean="0">
                <a:latin typeface="宋体" panose="02010600030101010101" pitchFamily="2" charset="-122"/>
              </a:rPr>
              <a:t>—</a:t>
            </a:r>
            <a:r>
              <a:rPr lang="zh-CN" altLang="en-US" sz="2000" smtClean="0">
                <a:latin typeface="宋体" panose="02010600030101010101" pitchFamily="2" charset="-122"/>
              </a:rPr>
              <a:t>累计费用曲线图</a:t>
            </a:r>
          </a:p>
          <a:p>
            <a:pPr lvl="1" eaLnBrk="1" hangingPunct="1">
              <a:lnSpc>
                <a:spcPct val="120000"/>
              </a:lnSpc>
              <a:spcBef>
                <a:spcPct val="30000"/>
              </a:spcBef>
            </a:pPr>
            <a:r>
              <a:rPr lang="zh-CN" altLang="en-US" sz="2000" smtClean="0">
                <a:latin typeface="宋体" panose="02010600030101010101" pitchFamily="2" charset="-122"/>
              </a:rPr>
              <a:t>人力物力资源</a:t>
            </a:r>
            <a:r>
              <a:rPr lang="en-US" altLang="zh-CN" sz="2000" smtClean="0">
                <a:latin typeface="宋体" panose="02010600030101010101" pitchFamily="2" charset="-122"/>
              </a:rPr>
              <a:t>—</a:t>
            </a:r>
            <a:r>
              <a:rPr lang="zh-CN" altLang="en-US" sz="2000" smtClean="0">
                <a:latin typeface="宋体" panose="02010600030101010101" pitchFamily="2" charset="-122"/>
              </a:rPr>
              <a:t>资源载荷图</a:t>
            </a:r>
          </a:p>
          <a:p>
            <a:pPr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挣值分析法</a:t>
            </a:r>
            <a:r>
              <a:rPr lang="zh-CN" altLang="en-US" sz="2000" smtClean="0">
                <a:latin typeface="宋体" panose="02010600030101010101" pitchFamily="2" charset="-122"/>
              </a:rPr>
              <a:t>（盈余分析法、已获取价值分析法）</a:t>
            </a:r>
          </a:p>
          <a:p>
            <a:pPr eaLnBrk="1" hangingPunct="1">
              <a:lnSpc>
                <a:spcPct val="120000"/>
              </a:lnSpc>
              <a:buFont typeface="Wingdings 2" panose="05020102010507070707" pitchFamily="18" charset="2"/>
              <a:buNone/>
            </a:pPr>
            <a:r>
              <a:rPr lang="zh-CN" altLang="en-US" sz="2000" smtClean="0">
                <a:latin typeface="黑体" panose="02010609060101010101" pitchFamily="49" charset="-122"/>
                <a:ea typeface="黑体" panose="02010609060101010101" pitchFamily="49" charset="-122"/>
              </a:rPr>
              <a:t>   </a:t>
            </a:r>
            <a:r>
              <a:rPr lang="en-US" altLang="zh-CN" sz="2000" smtClean="0">
                <a:solidFill>
                  <a:schemeClr val="accent2"/>
                </a:solidFill>
                <a:ea typeface="黑体" panose="02010609060101010101" pitchFamily="49" charset="-122"/>
              </a:rPr>
              <a:t>——Eared Value Analysis </a:t>
            </a:r>
            <a:r>
              <a:rPr lang="zh-CN" altLang="en-US" sz="2000" smtClean="0">
                <a:latin typeface="黑体" panose="02010609060101010101" pitchFamily="49" charset="-122"/>
                <a:ea typeface="黑体" panose="02010609060101010101" pitchFamily="49" charset="-122"/>
              </a:rPr>
              <a:t>利用成本会计评估项目进展情况的一种方法，可以提供更多量化的信息</a:t>
            </a:r>
          </a:p>
          <a:p>
            <a:pPr eaLnBrk="1" hangingPunct="1">
              <a:lnSpc>
                <a:spcPct val="120000"/>
              </a:lnSpc>
              <a:spcBef>
                <a:spcPct val="40000"/>
              </a:spcBef>
            </a:pPr>
            <a:endParaRPr lang="zh-CN" altLang="en-US" sz="2000" smtClean="0">
              <a:latin typeface="宋体" panose="02010600030101010101" pitchFamily="2" charset="-122"/>
            </a:endParaRPr>
          </a:p>
          <a:p>
            <a:pPr eaLnBrk="1" hangingPunct="1">
              <a:lnSpc>
                <a:spcPct val="120000"/>
              </a:lnSpc>
              <a:spcBef>
                <a:spcPct val="40000"/>
              </a:spcBef>
              <a:buFont typeface="Wingdings 2" panose="05020102010507070707" pitchFamily="18" charset="2"/>
              <a:buNone/>
            </a:pPr>
            <a:endParaRPr lang="en-US" altLang="zh-CN" sz="2000" smtClean="0">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19"/>
    </mc:Choice>
    <mc:Fallback>
      <p:transition spd="slow" advTm="23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5843" name="Rectangle 3"/>
          <p:cNvSpPr>
            <a:spLocks noGrp="1" noChangeArrowheads="1"/>
          </p:cNvSpPr>
          <p:nvPr>
            <p:ph type="body" idx="1"/>
          </p:nvPr>
        </p:nvSpPr>
        <p:spPr>
          <a:xfrm>
            <a:off x="395288" y="1916113"/>
            <a:ext cx="8569325" cy="4941887"/>
          </a:xfrm>
        </p:spPr>
        <p:txBody>
          <a:bodyPr/>
          <a:lstStyle/>
          <a:p>
            <a:pPr eaLnBrk="1" hangingPunct="1"/>
            <a:r>
              <a:rPr lang="zh-CN" altLang="en-US" sz="2000" smtClean="0">
                <a:solidFill>
                  <a:srgbClr val="CC6600"/>
                </a:solidFill>
                <a:latin typeface="黑体" panose="02010609060101010101" pitchFamily="49" charset="-122"/>
                <a:ea typeface="黑体" panose="02010609060101010101" pitchFamily="49" charset="-122"/>
              </a:rPr>
              <a:t>图解控制法－图例</a:t>
            </a:r>
          </a:p>
        </p:txBody>
      </p:sp>
      <p:pic>
        <p:nvPicPr>
          <p:cNvPr id="35844" name="Picture 4" descr="casey3"/>
          <p:cNvPicPr>
            <a:picLocks noChangeAspect="1" noChangeArrowheads="1"/>
          </p:cNvPicPr>
          <p:nvPr/>
        </p:nvPicPr>
        <p:blipFill>
          <a:blip r:embed="rId4">
            <a:extLst>
              <a:ext uri="{28A0092B-C50C-407E-A947-70E740481C1C}">
                <a14:useLocalDpi xmlns:a14="http://schemas.microsoft.com/office/drawing/2010/main" val="0"/>
              </a:ext>
            </a:extLst>
          </a:blip>
          <a:srcRect b="8542"/>
          <a:stretch>
            <a:fillRect/>
          </a:stretch>
        </p:blipFill>
        <p:spPr bwMode="auto">
          <a:xfrm>
            <a:off x="1066800" y="2276475"/>
            <a:ext cx="7239000" cy="450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514"/>
    </mc:Choice>
    <mc:Fallback>
      <p:transition spd="slow" advTm="31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6867" name="Rectangle 3"/>
          <p:cNvSpPr>
            <a:spLocks noGrp="1" noChangeArrowheads="1"/>
          </p:cNvSpPr>
          <p:nvPr>
            <p:ph type="body" idx="1"/>
          </p:nvPr>
        </p:nvSpPr>
        <p:spPr>
          <a:xfrm>
            <a:off x="395288" y="1989138"/>
            <a:ext cx="8569325" cy="4868862"/>
          </a:xfrm>
        </p:spPr>
        <p:txBody>
          <a:bodyPr/>
          <a:lstStyle/>
          <a:p>
            <a:pPr eaLnBrk="1" hangingPunct="1"/>
            <a:r>
              <a:rPr lang="zh-CN" altLang="en-US" sz="2000" smtClean="0">
                <a:solidFill>
                  <a:srgbClr val="CC6600"/>
                </a:solidFill>
                <a:latin typeface="黑体" panose="02010609060101010101" pitchFamily="49" charset="-122"/>
                <a:ea typeface="黑体" panose="02010609060101010101" pitchFamily="49" charset="-122"/>
              </a:rPr>
              <a:t>已获取价值分析模型</a:t>
            </a:r>
          </a:p>
        </p:txBody>
      </p:sp>
      <p:grpSp>
        <p:nvGrpSpPr>
          <p:cNvPr id="36868" name="Group 9"/>
          <p:cNvGrpSpPr>
            <a:grpSpLocks/>
          </p:cNvGrpSpPr>
          <p:nvPr/>
        </p:nvGrpSpPr>
        <p:grpSpPr bwMode="auto">
          <a:xfrm>
            <a:off x="1476375" y="2565400"/>
            <a:ext cx="6624638" cy="3622675"/>
            <a:chOff x="930" y="1616"/>
            <a:chExt cx="4173" cy="2282"/>
          </a:xfrm>
        </p:grpSpPr>
        <p:sp>
          <p:nvSpPr>
            <p:cNvPr id="36869" name="Text Box 5"/>
            <p:cNvSpPr txBox="1">
              <a:spLocks noChangeArrowheads="1"/>
            </p:cNvSpPr>
            <p:nvPr/>
          </p:nvSpPr>
          <p:spPr bwMode="auto">
            <a:xfrm>
              <a:off x="930" y="1979"/>
              <a:ext cx="1074" cy="1418"/>
            </a:xfrm>
            <a:prstGeom prst="rect">
              <a:avLst/>
            </a:prstGeom>
            <a:solidFill>
              <a:srgbClr val="86B4E6"/>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输入</a:t>
              </a:r>
              <a:r>
                <a:rPr lang="zh-CN" altLang="en-US" sz="2000">
                  <a:solidFill>
                    <a:schemeClr val="tx1"/>
                  </a:solidFill>
                  <a:latin typeface="Arial Narrow" panose="020B0606020202030204" pitchFamily="34" charset="0"/>
                </a:rPr>
                <a:t>：</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BCWS</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BCWP</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ACWP</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BAC</a:t>
              </a:r>
            </a:p>
          </p:txBody>
        </p:sp>
        <p:sp>
          <p:nvSpPr>
            <p:cNvPr id="36870" name="Text Box 6"/>
            <p:cNvSpPr txBox="1">
              <a:spLocks noChangeArrowheads="1"/>
            </p:cNvSpPr>
            <p:nvPr/>
          </p:nvSpPr>
          <p:spPr bwMode="auto">
            <a:xfrm>
              <a:off x="4029" y="1616"/>
              <a:ext cx="1074" cy="2282"/>
            </a:xfrm>
            <a:prstGeom prst="rect">
              <a:avLst/>
            </a:prstGeom>
            <a:solidFill>
              <a:srgbClr val="86B4E6"/>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输出</a:t>
              </a:r>
              <a:r>
                <a:rPr lang="zh-CN" altLang="en-US" sz="2000">
                  <a:solidFill>
                    <a:schemeClr val="tx1"/>
                  </a:solidFill>
                  <a:latin typeface="Arial Narrow" panose="020B0606020202030204" pitchFamily="34" charset="0"/>
                </a:rPr>
                <a:t>：</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CV</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CPI</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SV</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SPI</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EAC</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VAC</a:t>
              </a:r>
            </a:p>
            <a:p>
              <a:pPr algn="l" eaLnBrk="1" hangingPunct="1">
                <a:spcBef>
                  <a:spcPct val="50000"/>
                </a:spcBef>
                <a:buFontTx/>
                <a:buAutoNum type="arabicPeriod"/>
              </a:pPr>
              <a:r>
                <a:rPr lang="en-US" altLang="zh-CN" sz="2000">
                  <a:solidFill>
                    <a:schemeClr val="tx1"/>
                  </a:solidFill>
                  <a:latin typeface="Arial Narrow" panose="020B0606020202030204" pitchFamily="34" charset="0"/>
                </a:rPr>
                <a:t>SAC</a:t>
              </a:r>
            </a:p>
          </p:txBody>
        </p:sp>
        <p:sp>
          <p:nvSpPr>
            <p:cNvPr id="36871" name="AutoShape 7"/>
            <p:cNvSpPr>
              <a:spLocks noChangeArrowheads="1"/>
            </p:cNvSpPr>
            <p:nvPr/>
          </p:nvSpPr>
          <p:spPr bwMode="auto">
            <a:xfrm>
              <a:off x="2336" y="2886"/>
              <a:ext cx="1405" cy="455"/>
            </a:xfrm>
            <a:prstGeom prst="homePlate">
              <a:avLst>
                <a:gd name="adj" fmla="val 77198"/>
              </a:avLst>
            </a:prstGeom>
            <a:solidFill>
              <a:srgbClr val="86B4E6"/>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zh-CN" altLang="en-US" sz="2000">
                  <a:solidFill>
                    <a:schemeClr val="tx1"/>
                  </a:solidFill>
                  <a:latin typeface="Arial Narrow" panose="020B0606020202030204" pitchFamily="34" charset="0"/>
                  <a:ea typeface="黑体" panose="02010609060101010101" pitchFamily="49" charset="-122"/>
                </a:rPr>
                <a:t>已获价值分析</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726"/>
    </mc:Choice>
    <mc:Fallback>
      <p:transition spd="slow" advTm="42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7891" name="Rectangle 3"/>
          <p:cNvSpPr>
            <a:spLocks noGrp="1" noChangeArrowheads="1"/>
          </p:cNvSpPr>
          <p:nvPr>
            <p:ph type="body" idx="1"/>
          </p:nvPr>
        </p:nvSpPr>
        <p:spPr>
          <a:xfrm>
            <a:off x="395288" y="1844675"/>
            <a:ext cx="8569325" cy="5013325"/>
          </a:xfrm>
        </p:spPr>
        <p:txBody>
          <a:bodyPr/>
          <a:lstStyle/>
          <a:p>
            <a:pPr eaLnBrk="1" hangingPunct="1"/>
            <a:r>
              <a:rPr lang="zh-CN" altLang="en-US" sz="2000" smtClean="0">
                <a:latin typeface="黑体" panose="02010609060101010101" pitchFamily="49" charset="-122"/>
                <a:ea typeface="黑体" panose="02010609060101010101" pitchFamily="49" charset="-122"/>
              </a:rPr>
              <a:t>输入</a:t>
            </a:r>
          </a:p>
          <a:p>
            <a:pPr lvl="1" eaLnBrk="1" hangingPunct="1">
              <a:lnSpc>
                <a:spcPct val="120000"/>
              </a:lnSpc>
              <a:spcBef>
                <a:spcPct val="30000"/>
              </a:spcBef>
            </a:pPr>
            <a:r>
              <a:rPr lang="en-US" altLang="zh-CN" sz="2000" smtClean="0">
                <a:ea typeface="黑体" panose="02010609060101010101" pitchFamily="49" charset="-122"/>
              </a:rPr>
              <a:t>BCWS(Budgeted cost of work scheduled)</a:t>
            </a:r>
          </a:p>
          <a:p>
            <a:pPr lvl="2" eaLnBrk="1" hangingPunct="1">
              <a:lnSpc>
                <a:spcPct val="120000"/>
              </a:lnSpc>
              <a:spcBef>
                <a:spcPct val="30000"/>
              </a:spcBef>
            </a:pPr>
            <a:r>
              <a:rPr lang="zh-CN" altLang="en-US" smtClean="0">
                <a:ea typeface="黑体" panose="02010609060101010101" pitchFamily="49" charset="-122"/>
              </a:rPr>
              <a:t>计划工作成本</a:t>
            </a:r>
          </a:p>
          <a:p>
            <a:pPr lvl="1" eaLnBrk="1" hangingPunct="1">
              <a:lnSpc>
                <a:spcPct val="120000"/>
              </a:lnSpc>
              <a:spcBef>
                <a:spcPct val="30000"/>
              </a:spcBef>
            </a:pPr>
            <a:r>
              <a:rPr lang="en-US" altLang="zh-CN" sz="2000" smtClean="0">
                <a:ea typeface="黑体" panose="02010609060101010101" pitchFamily="49" charset="-122"/>
              </a:rPr>
              <a:t>ACWP(Actual cost of work performed)</a:t>
            </a:r>
          </a:p>
          <a:p>
            <a:pPr lvl="2" eaLnBrk="1" hangingPunct="1">
              <a:lnSpc>
                <a:spcPct val="120000"/>
              </a:lnSpc>
              <a:spcBef>
                <a:spcPct val="30000"/>
              </a:spcBef>
            </a:pPr>
            <a:r>
              <a:rPr lang="zh-CN" altLang="en-US" smtClean="0">
                <a:ea typeface="黑体" panose="02010609060101010101" pitchFamily="49" charset="-122"/>
              </a:rPr>
              <a:t>实际工作成本</a:t>
            </a:r>
          </a:p>
          <a:p>
            <a:pPr lvl="1" eaLnBrk="1" hangingPunct="1">
              <a:lnSpc>
                <a:spcPct val="120000"/>
              </a:lnSpc>
              <a:spcBef>
                <a:spcPct val="30000"/>
              </a:spcBef>
            </a:pPr>
            <a:r>
              <a:rPr lang="en-US" altLang="zh-CN" sz="2000" smtClean="0">
                <a:ea typeface="黑体" panose="02010609060101010101" pitchFamily="49" charset="-122"/>
              </a:rPr>
              <a:t>BCWP(Budgeted cost of work performed)</a:t>
            </a:r>
          </a:p>
          <a:p>
            <a:pPr lvl="2" eaLnBrk="1" hangingPunct="1">
              <a:lnSpc>
                <a:spcPct val="120000"/>
              </a:lnSpc>
              <a:spcBef>
                <a:spcPct val="30000"/>
              </a:spcBef>
            </a:pPr>
            <a:r>
              <a:rPr lang="zh-CN" altLang="en-US" smtClean="0">
                <a:ea typeface="黑体" panose="02010609060101010101" pitchFamily="49" charset="-122"/>
              </a:rPr>
              <a:t>已获值</a:t>
            </a:r>
            <a:r>
              <a:rPr lang="en-US" altLang="zh-CN" smtClean="0">
                <a:ea typeface="黑体" panose="02010609060101010101" pitchFamily="49" charset="-122"/>
              </a:rPr>
              <a:t>(Earned Value)</a:t>
            </a:r>
          </a:p>
          <a:p>
            <a:pPr lvl="1" eaLnBrk="1" hangingPunct="1">
              <a:lnSpc>
                <a:spcPct val="120000"/>
              </a:lnSpc>
              <a:spcBef>
                <a:spcPct val="30000"/>
              </a:spcBef>
            </a:pPr>
            <a:r>
              <a:rPr lang="en-US" altLang="zh-CN" sz="2000" smtClean="0">
                <a:ea typeface="黑体" panose="02010609060101010101" pitchFamily="49" charset="-122"/>
              </a:rPr>
              <a:t>BAC</a:t>
            </a:r>
            <a:r>
              <a:rPr lang="en-US" altLang="zh-CN" sz="2000" smtClean="0">
                <a:ea typeface="黑体" panose="02010609060101010101" pitchFamily="49" charset="-122"/>
                <a:sym typeface="Wingdings" panose="05000000000000000000" pitchFamily="2" charset="2"/>
              </a:rPr>
              <a:t>(Budget At Completion)</a:t>
            </a:r>
          </a:p>
          <a:p>
            <a:pPr lvl="2" eaLnBrk="1" hangingPunct="1">
              <a:lnSpc>
                <a:spcPct val="120000"/>
              </a:lnSpc>
              <a:spcBef>
                <a:spcPct val="30000"/>
              </a:spcBef>
            </a:pPr>
            <a:r>
              <a:rPr lang="zh-CN" altLang="en-US" smtClean="0">
                <a:ea typeface="黑体" panose="02010609060101010101" pitchFamily="49" charset="-122"/>
              </a:rPr>
              <a:t>预算总值（估算结果）</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992"/>
    </mc:Choice>
    <mc:Fallback>
      <p:transition spd="slow" advTm="23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8915" name="Rectangle 3"/>
          <p:cNvSpPr>
            <a:spLocks noGrp="1" noChangeArrowheads="1"/>
          </p:cNvSpPr>
          <p:nvPr>
            <p:ph type="body" idx="1"/>
          </p:nvPr>
        </p:nvSpPr>
        <p:spPr>
          <a:xfrm>
            <a:off x="323850" y="1916113"/>
            <a:ext cx="8640763" cy="4941887"/>
          </a:xfrm>
        </p:spPr>
        <p:txBody>
          <a:bodyPr/>
          <a:lstStyle/>
          <a:p>
            <a:pPr eaLnBrk="1" hangingPunct="1"/>
            <a:r>
              <a:rPr lang="zh-CN" altLang="en-US" sz="2000" smtClean="0">
                <a:latin typeface="黑体" panose="02010609060101010101" pitchFamily="49" charset="-122"/>
                <a:ea typeface="黑体" panose="02010609060101010101" pitchFamily="49" charset="-122"/>
              </a:rPr>
              <a:t>已获价值分析原理</a:t>
            </a:r>
          </a:p>
        </p:txBody>
      </p:sp>
      <p:grpSp>
        <p:nvGrpSpPr>
          <p:cNvPr id="38916" name="Group 26"/>
          <p:cNvGrpSpPr>
            <a:grpSpLocks/>
          </p:cNvGrpSpPr>
          <p:nvPr/>
        </p:nvGrpSpPr>
        <p:grpSpPr bwMode="auto">
          <a:xfrm>
            <a:off x="900113" y="2454275"/>
            <a:ext cx="7523162" cy="4403725"/>
            <a:chOff x="335" y="835"/>
            <a:chExt cx="5185" cy="3378"/>
          </a:xfrm>
        </p:grpSpPr>
        <p:sp>
          <p:nvSpPr>
            <p:cNvPr id="38917" name="Text Box 27"/>
            <p:cNvSpPr txBox="1">
              <a:spLocks noChangeArrowheads="1"/>
            </p:cNvSpPr>
            <p:nvPr/>
          </p:nvSpPr>
          <p:spPr bwMode="auto">
            <a:xfrm>
              <a:off x="4129" y="3909"/>
              <a:ext cx="1103"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时间</a:t>
              </a:r>
            </a:p>
          </p:txBody>
        </p:sp>
        <p:sp>
          <p:nvSpPr>
            <p:cNvPr id="38918" name="Line 28"/>
            <p:cNvSpPr>
              <a:spLocks noChangeShapeType="1"/>
            </p:cNvSpPr>
            <p:nvPr/>
          </p:nvSpPr>
          <p:spPr bwMode="auto">
            <a:xfrm>
              <a:off x="816" y="3427"/>
              <a:ext cx="4512" cy="0"/>
            </a:xfrm>
            <a:prstGeom prst="line">
              <a:avLst/>
            </a:prstGeom>
            <a:noFill/>
            <a:ln w="25400">
              <a:solidFill>
                <a:schemeClr val="tx1"/>
              </a:solidFill>
              <a:round/>
              <a:headEnd type="none" w="sm" len="sm"/>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9" name="Line 29"/>
            <p:cNvSpPr>
              <a:spLocks noChangeShapeType="1"/>
            </p:cNvSpPr>
            <p:nvPr/>
          </p:nvSpPr>
          <p:spPr bwMode="auto">
            <a:xfrm flipV="1">
              <a:off x="816" y="835"/>
              <a:ext cx="0" cy="2592"/>
            </a:xfrm>
            <a:prstGeom prst="line">
              <a:avLst/>
            </a:prstGeom>
            <a:noFill/>
            <a:ln w="25400">
              <a:solidFill>
                <a:schemeClr val="tx1"/>
              </a:solidFill>
              <a:round/>
              <a:headEnd type="none" w="sm" len="sm"/>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0" name="Freeform 30"/>
            <p:cNvSpPr>
              <a:spLocks/>
            </p:cNvSpPr>
            <p:nvPr/>
          </p:nvSpPr>
          <p:spPr bwMode="auto">
            <a:xfrm>
              <a:off x="816" y="1008"/>
              <a:ext cx="4560" cy="2416"/>
            </a:xfrm>
            <a:custGeom>
              <a:avLst/>
              <a:gdLst>
                <a:gd name="T0" fmla="*/ 0 w 4560"/>
                <a:gd name="T1" fmla="*/ 2416 h 2416"/>
                <a:gd name="T2" fmla="*/ 3360 w 4560"/>
                <a:gd name="T3" fmla="*/ 400 h 2416"/>
                <a:gd name="T4" fmla="*/ 4560 w 4560"/>
                <a:gd name="T5" fmla="*/ 16 h 2416"/>
                <a:gd name="T6" fmla="*/ 0 60000 65536"/>
                <a:gd name="T7" fmla="*/ 0 60000 65536"/>
                <a:gd name="T8" fmla="*/ 0 60000 65536"/>
              </a:gdLst>
              <a:ahLst/>
              <a:cxnLst>
                <a:cxn ang="T6">
                  <a:pos x="T0" y="T1"/>
                </a:cxn>
                <a:cxn ang="T7">
                  <a:pos x="T2" y="T3"/>
                </a:cxn>
                <a:cxn ang="T8">
                  <a:pos x="T4" y="T5"/>
                </a:cxn>
              </a:cxnLst>
              <a:rect l="0" t="0" r="r" b="b"/>
              <a:pathLst>
                <a:path w="4560" h="2416">
                  <a:moveTo>
                    <a:pt x="0" y="2416"/>
                  </a:moveTo>
                  <a:cubicBezTo>
                    <a:pt x="1300" y="1608"/>
                    <a:pt x="2600" y="800"/>
                    <a:pt x="3360" y="400"/>
                  </a:cubicBezTo>
                  <a:cubicBezTo>
                    <a:pt x="4120" y="0"/>
                    <a:pt x="4360" y="80"/>
                    <a:pt x="4560" y="16"/>
                  </a:cubicBezTo>
                </a:path>
              </a:pathLst>
            </a:custGeom>
            <a:noFill/>
            <a:ln w="25400" cap="flat" cmpd="sng">
              <a:solidFill>
                <a:srgbClr val="448AD8"/>
              </a:solidFill>
              <a:prstDash val="solid"/>
              <a:round/>
              <a:headEnd type="none" w="sm" len="sm"/>
              <a:tailEnd type="none"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1" name="Text Box 31"/>
            <p:cNvSpPr txBox="1">
              <a:spLocks noChangeArrowheads="1"/>
            </p:cNvSpPr>
            <p:nvPr/>
          </p:nvSpPr>
          <p:spPr bwMode="auto">
            <a:xfrm>
              <a:off x="335" y="1027"/>
              <a:ext cx="337" cy="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费用</a:t>
              </a:r>
            </a:p>
          </p:txBody>
        </p:sp>
        <p:sp>
          <p:nvSpPr>
            <p:cNvPr id="38922" name="Line 32"/>
            <p:cNvSpPr>
              <a:spLocks noChangeShapeType="1"/>
            </p:cNvSpPr>
            <p:nvPr/>
          </p:nvSpPr>
          <p:spPr bwMode="auto">
            <a:xfrm>
              <a:off x="2976" y="1584"/>
              <a:ext cx="0" cy="1843"/>
            </a:xfrm>
            <a:prstGeom prst="line">
              <a:avLst/>
            </a:prstGeom>
            <a:noFill/>
            <a:ln w="25400">
              <a:solidFill>
                <a:schemeClr val="tx1"/>
              </a:solidFill>
              <a:prstDash val="sysDot"/>
              <a:round/>
              <a:headEnd type="none" w="sm" len="sm"/>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3" name="Line 33"/>
            <p:cNvSpPr>
              <a:spLocks noChangeShapeType="1"/>
            </p:cNvSpPr>
            <p:nvPr/>
          </p:nvSpPr>
          <p:spPr bwMode="auto">
            <a:xfrm flipH="1">
              <a:off x="816" y="2083"/>
              <a:ext cx="2160" cy="0"/>
            </a:xfrm>
            <a:prstGeom prst="line">
              <a:avLst/>
            </a:prstGeom>
            <a:noFill/>
            <a:ln w="25400">
              <a:solidFill>
                <a:schemeClr val="tx1"/>
              </a:solidFill>
              <a:prstDash val="sysDot"/>
              <a:round/>
              <a:headEnd type="none" w="sm" len="sm"/>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4" name="Text Box 34"/>
            <p:cNvSpPr txBox="1">
              <a:spLocks noChangeArrowheads="1"/>
            </p:cNvSpPr>
            <p:nvPr/>
          </p:nvSpPr>
          <p:spPr bwMode="auto">
            <a:xfrm>
              <a:off x="2594" y="3504"/>
              <a:ext cx="910" cy="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tx1"/>
                  </a:solidFill>
                  <a:latin typeface="Arial Narrow" panose="020B0606020202030204" pitchFamily="34" charset="0"/>
                  <a:ea typeface="黑体" panose="02010609060101010101" pitchFamily="49" charset="-122"/>
                </a:rPr>
                <a:t>当前日期</a:t>
              </a:r>
            </a:p>
          </p:txBody>
        </p:sp>
        <p:sp>
          <p:nvSpPr>
            <p:cNvPr id="38925" name="Freeform 35"/>
            <p:cNvSpPr>
              <a:spLocks/>
            </p:cNvSpPr>
            <p:nvPr/>
          </p:nvSpPr>
          <p:spPr bwMode="auto">
            <a:xfrm>
              <a:off x="864" y="1728"/>
              <a:ext cx="2160" cy="1680"/>
            </a:xfrm>
            <a:custGeom>
              <a:avLst/>
              <a:gdLst>
                <a:gd name="T0" fmla="*/ 0 w 2160"/>
                <a:gd name="T1" fmla="*/ 1680 h 1680"/>
                <a:gd name="T2" fmla="*/ 432 w 2160"/>
                <a:gd name="T3" fmla="*/ 1584 h 1680"/>
                <a:gd name="T4" fmla="*/ 960 w 2160"/>
                <a:gd name="T5" fmla="*/ 1248 h 1680"/>
                <a:gd name="T6" fmla="*/ 1296 w 2160"/>
                <a:gd name="T7" fmla="*/ 768 h 1680"/>
                <a:gd name="T8" fmla="*/ 1584 w 2160"/>
                <a:gd name="T9" fmla="*/ 528 h 1680"/>
                <a:gd name="T10" fmla="*/ 1872 w 2160"/>
                <a:gd name="T11" fmla="*/ 192 h 1680"/>
                <a:gd name="T12" fmla="*/ 2160 w 2160"/>
                <a:gd name="T13" fmla="*/ 0 h 16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 h="1680">
                  <a:moveTo>
                    <a:pt x="0" y="1680"/>
                  </a:moveTo>
                  <a:cubicBezTo>
                    <a:pt x="136" y="1668"/>
                    <a:pt x="272" y="1656"/>
                    <a:pt x="432" y="1584"/>
                  </a:cubicBezTo>
                  <a:cubicBezTo>
                    <a:pt x="592" y="1512"/>
                    <a:pt x="816" y="1384"/>
                    <a:pt x="960" y="1248"/>
                  </a:cubicBezTo>
                  <a:cubicBezTo>
                    <a:pt x="1104" y="1112"/>
                    <a:pt x="1192" y="888"/>
                    <a:pt x="1296" y="768"/>
                  </a:cubicBezTo>
                  <a:cubicBezTo>
                    <a:pt x="1400" y="648"/>
                    <a:pt x="1488" y="624"/>
                    <a:pt x="1584" y="528"/>
                  </a:cubicBezTo>
                  <a:cubicBezTo>
                    <a:pt x="1680" y="432"/>
                    <a:pt x="1776" y="280"/>
                    <a:pt x="1872" y="192"/>
                  </a:cubicBezTo>
                  <a:cubicBezTo>
                    <a:pt x="1968" y="104"/>
                    <a:pt x="2120" y="32"/>
                    <a:pt x="2160" y="0"/>
                  </a:cubicBezTo>
                </a:path>
              </a:pathLst>
            </a:custGeom>
            <a:noFill/>
            <a:ln w="25400" cap="flat" cmpd="sng">
              <a:solidFill>
                <a:schemeClr val="accent1"/>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6" name="Line 36"/>
            <p:cNvSpPr>
              <a:spLocks noChangeShapeType="1"/>
            </p:cNvSpPr>
            <p:nvPr/>
          </p:nvSpPr>
          <p:spPr bwMode="auto">
            <a:xfrm flipH="1">
              <a:off x="816" y="1776"/>
              <a:ext cx="2064" cy="0"/>
            </a:xfrm>
            <a:prstGeom prst="line">
              <a:avLst/>
            </a:prstGeom>
            <a:noFill/>
            <a:ln w="25400">
              <a:solidFill>
                <a:schemeClr val="tx1"/>
              </a:solidFill>
              <a:prstDash val="sysDot"/>
              <a:round/>
              <a:headEnd type="none" w="sm" len="sm"/>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7" name="Freeform 37"/>
            <p:cNvSpPr>
              <a:spLocks/>
            </p:cNvSpPr>
            <p:nvPr/>
          </p:nvSpPr>
          <p:spPr bwMode="auto">
            <a:xfrm>
              <a:off x="816" y="1920"/>
              <a:ext cx="2160" cy="1488"/>
            </a:xfrm>
            <a:custGeom>
              <a:avLst/>
              <a:gdLst>
                <a:gd name="T0" fmla="*/ 0 w 2160"/>
                <a:gd name="T1" fmla="*/ 1488 h 1488"/>
                <a:gd name="T2" fmla="*/ 336 w 2160"/>
                <a:gd name="T3" fmla="*/ 1104 h 1488"/>
                <a:gd name="T4" fmla="*/ 576 w 2160"/>
                <a:gd name="T5" fmla="*/ 912 h 1488"/>
                <a:gd name="T6" fmla="*/ 816 w 2160"/>
                <a:gd name="T7" fmla="*/ 720 h 1488"/>
                <a:gd name="T8" fmla="*/ 1152 w 2160"/>
                <a:gd name="T9" fmla="*/ 480 h 1488"/>
                <a:gd name="T10" fmla="*/ 1776 w 2160"/>
                <a:gd name="T11" fmla="*/ 96 h 1488"/>
                <a:gd name="T12" fmla="*/ 2160 w 2160"/>
                <a:gd name="T13" fmla="*/ 0 h 148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 h="1488">
                  <a:moveTo>
                    <a:pt x="0" y="1488"/>
                  </a:moveTo>
                  <a:cubicBezTo>
                    <a:pt x="120" y="1344"/>
                    <a:pt x="240" y="1200"/>
                    <a:pt x="336" y="1104"/>
                  </a:cubicBezTo>
                  <a:cubicBezTo>
                    <a:pt x="432" y="1008"/>
                    <a:pt x="496" y="976"/>
                    <a:pt x="576" y="912"/>
                  </a:cubicBezTo>
                  <a:cubicBezTo>
                    <a:pt x="656" y="848"/>
                    <a:pt x="720" y="792"/>
                    <a:pt x="816" y="720"/>
                  </a:cubicBezTo>
                  <a:cubicBezTo>
                    <a:pt x="912" y="648"/>
                    <a:pt x="992" y="584"/>
                    <a:pt x="1152" y="480"/>
                  </a:cubicBezTo>
                  <a:cubicBezTo>
                    <a:pt x="1312" y="376"/>
                    <a:pt x="1608" y="176"/>
                    <a:pt x="1776" y="96"/>
                  </a:cubicBezTo>
                  <a:cubicBezTo>
                    <a:pt x="1944" y="16"/>
                    <a:pt x="2096" y="16"/>
                    <a:pt x="2160" y="0"/>
                  </a:cubicBezTo>
                </a:path>
              </a:pathLst>
            </a:custGeom>
            <a:noFill/>
            <a:ln w="25400" cap="flat" cmpd="sng">
              <a:solidFill>
                <a:srgbClr val="CC6600"/>
              </a:solidFill>
              <a:prstDash val="solid"/>
              <a:round/>
              <a:headEnd type="none" w="sm" len="sm"/>
              <a:tailEnd type="stealth" w="med"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8" name="AutoShape 38"/>
            <p:cNvSpPr>
              <a:spLocks noChangeArrowheads="1"/>
            </p:cNvSpPr>
            <p:nvPr/>
          </p:nvSpPr>
          <p:spPr bwMode="auto">
            <a:xfrm>
              <a:off x="4224" y="1872"/>
              <a:ext cx="1008" cy="624"/>
            </a:xfrm>
            <a:prstGeom prst="wedgeEllipseCallout">
              <a:avLst>
                <a:gd name="adj1" fmla="val -83931"/>
                <a:gd name="adj2" fmla="val -97755"/>
              </a:avLst>
            </a:prstGeom>
            <a:solidFill>
              <a:srgbClr val="448AD8"/>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en-US" altLang="zh-CN" sz="2000">
                  <a:solidFill>
                    <a:schemeClr val="tx1"/>
                  </a:solidFill>
                  <a:latin typeface="Arial Narrow" panose="020B0606020202030204" pitchFamily="34" charset="0"/>
                </a:rPr>
                <a:t>BCWS</a:t>
              </a:r>
            </a:p>
          </p:txBody>
        </p:sp>
        <p:sp>
          <p:nvSpPr>
            <p:cNvPr id="38929" name="AutoShape 39"/>
            <p:cNvSpPr>
              <a:spLocks noChangeArrowheads="1"/>
            </p:cNvSpPr>
            <p:nvPr/>
          </p:nvSpPr>
          <p:spPr bwMode="auto">
            <a:xfrm>
              <a:off x="2880" y="2496"/>
              <a:ext cx="1008" cy="624"/>
            </a:xfrm>
            <a:prstGeom prst="wedgeEllipseCallout">
              <a:avLst>
                <a:gd name="adj1" fmla="val -83931"/>
                <a:gd name="adj2" fmla="val -97755"/>
              </a:avLst>
            </a:prstGeom>
            <a:solidFill>
              <a:schemeClr val="accent1"/>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en-US" altLang="zh-CN" sz="2000">
                  <a:solidFill>
                    <a:schemeClr val="tx1"/>
                  </a:solidFill>
                  <a:latin typeface="Arial Narrow" panose="020B0606020202030204" pitchFamily="34" charset="0"/>
                </a:rPr>
                <a:t>ACWP</a:t>
              </a:r>
            </a:p>
          </p:txBody>
        </p:sp>
        <p:sp>
          <p:nvSpPr>
            <p:cNvPr id="38930" name="AutoShape 40"/>
            <p:cNvSpPr>
              <a:spLocks noChangeArrowheads="1"/>
            </p:cNvSpPr>
            <p:nvPr/>
          </p:nvSpPr>
          <p:spPr bwMode="auto">
            <a:xfrm>
              <a:off x="1200" y="1344"/>
              <a:ext cx="1104" cy="624"/>
            </a:xfrm>
            <a:prstGeom prst="wedgeEllipseCallout">
              <a:avLst>
                <a:gd name="adj1" fmla="val -29347"/>
                <a:gd name="adj2" fmla="val 182370"/>
              </a:avLst>
            </a:prstGeom>
            <a:solidFill>
              <a:srgbClr val="CC6600"/>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en-US" altLang="zh-CN" sz="2000">
                  <a:latin typeface="Arial Narrow" panose="020B0606020202030204" pitchFamily="34" charset="0"/>
                </a:rPr>
                <a:t>BCWP</a:t>
              </a:r>
            </a:p>
          </p:txBody>
        </p:sp>
        <p:sp>
          <p:nvSpPr>
            <p:cNvPr id="38931" name="Line 41"/>
            <p:cNvSpPr>
              <a:spLocks noChangeShapeType="1"/>
            </p:cNvSpPr>
            <p:nvPr/>
          </p:nvSpPr>
          <p:spPr bwMode="auto">
            <a:xfrm>
              <a:off x="5376" y="1008"/>
              <a:ext cx="144" cy="0"/>
            </a:xfrm>
            <a:prstGeom prst="line">
              <a:avLst/>
            </a:prstGeom>
            <a:noFill/>
            <a:ln w="25400">
              <a:solidFill>
                <a:schemeClr val="tx1"/>
              </a:solidFill>
              <a:round/>
              <a:headEnd type="none" w="sm" len="sm"/>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32" name="Line 42"/>
            <p:cNvSpPr>
              <a:spLocks noChangeShapeType="1"/>
            </p:cNvSpPr>
            <p:nvPr/>
          </p:nvSpPr>
          <p:spPr bwMode="auto">
            <a:xfrm flipV="1">
              <a:off x="5424" y="1008"/>
              <a:ext cx="0" cy="2448"/>
            </a:xfrm>
            <a:prstGeom prst="line">
              <a:avLst/>
            </a:prstGeom>
            <a:noFill/>
            <a:ln w="25400">
              <a:solidFill>
                <a:schemeClr val="tx1"/>
              </a:solidFill>
              <a:prstDash val="dash"/>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33" name="AutoShape 43"/>
            <p:cNvSpPr>
              <a:spLocks/>
            </p:cNvSpPr>
            <p:nvPr/>
          </p:nvSpPr>
          <p:spPr bwMode="auto">
            <a:xfrm>
              <a:off x="2880" y="1728"/>
              <a:ext cx="384" cy="192"/>
            </a:xfrm>
            <a:prstGeom prst="rightBrace">
              <a:avLst>
                <a:gd name="adj1" fmla="val 8333"/>
                <a:gd name="adj2" fmla="val 50000"/>
              </a:avLst>
            </a:prstGeom>
            <a:noFill/>
            <a:ln w="9525">
              <a:solidFill>
                <a:srgbClr val="FF66FF"/>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8934" name="AutoShape 44"/>
            <p:cNvSpPr>
              <a:spLocks/>
            </p:cNvSpPr>
            <p:nvPr/>
          </p:nvSpPr>
          <p:spPr bwMode="auto">
            <a:xfrm>
              <a:off x="2880" y="1920"/>
              <a:ext cx="384" cy="192"/>
            </a:xfrm>
            <a:prstGeom prst="rightBrace">
              <a:avLst>
                <a:gd name="adj1" fmla="val 8333"/>
                <a:gd name="adj2" fmla="val 50000"/>
              </a:avLst>
            </a:prstGeom>
            <a:noFill/>
            <a:ln w="9525">
              <a:solidFill>
                <a:schemeClr val="folHlink"/>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8935" name="AutoShape 45"/>
            <p:cNvSpPr>
              <a:spLocks/>
            </p:cNvSpPr>
            <p:nvPr/>
          </p:nvSpPr>
          <p:spPr bwMode="auto">
            <a:xfrm>
              <a:off x="3600" y="1152"/>
              <a:ext cx="588" cy="216"/>
            </a:xfrm>
            <a:prstGeom prst="borderCallout1">
              <a:avLst>
                <a:gd name="adj1" fmla="val 33333"/>
                <a:gd name="adj2" fmla="val -8162"/>
                <a:gd name="adj3" fmla="val 316667"/>
                <a:gd name="adj4" fmla="val -61222"/>
              </a:avLst>
            </a:prstGeom>
            <a:noFill/>
            <a:ln w="9525">
              <a:solidFill>
                <a:srgbClr val="FF66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en-US" altLang="zh-CN" sz="2000">
                  <a:solidFill>
                    <a:schemeClr val="tx1"/>
                  </a:solidFill>
                  <a:latin typeface="Arial Narrow" panose="020B0606020202030204" pitchFamily="34" charset="0"/>
                </a:rPr>
                <a:t>CV</a:t>
              </a:r>
            </a:p>
          </p:txBody>
        </p:sp>
        <p:sp>
          <p:nvSpPr>
            <p:cNvPr id="38936" name="AutoShape 46"/>
            <p:cNvSpPr>
              <a:spLocks/>
            </p:cNvSpPr>
            <p:nvPr/>
          </p:nvSpPr>
          <p:spPr bwMode="auto">
            <a:xfrm>
              <a:off x="3504" y="2160"/>
              <a:ext cx="576" cy="276"/>
            </a:xfrm>
            <a:prstGeom prst="borderCallout1">
              <a:avLst>
                <a:gd name="adj1" fmla="val 26088"/>
                <a:gd name="adj2" fmla="val -8333"/>
                <a:gd name="adj3" fmla="val -60870"/>
                <a:gd name="adj4" fmla="val -43750"/>
              </a:avLst>
            </a:prstGeom>
            <a:noFill/>
            <a:ln w="9525">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r>
                <a:rPr lang="en-US" altLang="zh-CN" sz="2000">
                  <a:solidFill>
                    <a:schemeClr val="tx1"/>
                  </a:solidFill>
                  <a:latin typeface="Arial Narrow" panose="020B0606020202030204" pitchFamily="34" charset="0"/>
                </a:rPr>
                <a:t>SV</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5398"/>
    </mc:Choice>
    <mc:Fallback>
      <p:transition spd="slow" advTm="135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39939" name="Rectangle 3"/>
          <p:cNvSpPr>
            <a:spLocks noGrp="1" noChangeArrowheads="1"/>
          </p:cNvSpPr>
          <p:nvPr>
            <p:ph type="body" idx="1"/>
          </p:nvPr>
        </p:nvSpPr>
        <p:spPr>
          <a:xfrm>
            <a:off x="250825" y="1773238"/>
            <a:ext cx="8713788" cy="5084762"/>
          </a:xfrm>
        </p:spPr>
        <p:txBody>
          <a:bodyPr/>
          <a:lstStyle/>
          <a:p>
            <a:pPr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分析未来趋势</a:t>
            </a:r>
          </a:p>
          <a:p>
            <a:pPr lvl="1" eaLnBrk="1" hangingPunct="1">
              <a:lnSpc>
                <a:spcPct val="110000"/>
              </a:lnSpc>
            </a:pPr>
            <a:r>
              <a:rPr lang="zh-CN" altLang="en-US" sz="1800" smtClean="0">
                <a:latin typeface="宋体" panose="02010600030101010101" pitchFamily="2" charset="-122"/>
              </a:rPr>
              <a:t>一切顺利：</a:t>
            </a:r>
            <a:r>
              <a:rPr lang="en-US" altLang="zh-CN" sz="1800" smtClean="0">
                <a:latin typeface="宋体" panose="02010600030101010101" pitchFamily="2" charset="-122"/>
              </a:rPr>
              <a:t>ACWP,BCWP,BCWS,</a:t>
            </a:r>
            <a:r>
              <a:rPr lang="zh-CN" altLang="en-US" sz="1800" smtClean="0">
                <a:latin typeface="宋体" panose="02010600030101010101" pitchFamily="2" charset="-122"/>
              </a:rPr>
              <a:t>应该重合或接近重合</a:t>
            </a:r>
          </a:p>
          <a:p>
            <a:pPr lvl="1" eaLnBrk="1" hangingPunct="1">
              <a:lnSpc>
                <a:spcPct val="110000"/>
              </a:lnSpc>
            </a:pPr>
            <a:r>
              <a:rPr lang="zh-CN" altLang="en-US" sz="1800" smtClean="0">
                <a:latin typeface="宋体" panose="02010600030101010101" pitchFamily="2" charset="-122"/>
              </a:rPr>
              <a:t>项目在控制下按照计划进行： </a:t>
            </a:r>
            <a:r>
              <a:rPr lang="en-US" altLang="zh-CN" sz="1800" smtClean="0">
                <a:latin typeface="宋体" panose="02010600030101010101" pitchFamily="2" charset="-122"/>
              </a:rPr>
              <a:t>ACWP, </a:t>
            </a:r>
            <a:r>
              <a:rPr lang="zh-CN" altLang="en-US" sz="1800" smtClean="0">
                <a:latin typeface="宋体" panose="02010600030101010101" pitchFamily="2" charset="-122"/>
              </a:rPr>
              <a:t>接近</a:t>
            </a:r>
            <a:r>
              <a:rPr lang="en-US" altLang="zh-CN" sz="1800" smtClean="0">
                <a:latin typeface="宋体" panose="02010600030101010101" pitchFamily="2" charset="-122"/>
              </a:rPr>
              <a:t>BCWS</a:t>
            </a:r>
          </a:p>
          <a:p>
            <a:pPr eaLnBrk="1" hangingPunct="1">
              <a:lnSpc>
                <a:spcPct val="110000"/>
              </a:lnSpc>
            </a:pPr>
            <a:r>
              <a:rPr lang="en-US" altLang="zh-CN" sz="2000" smtClean="0">
                <a:solidFill>
                  <a:schemeClr val="accent2"/>
                </a:solidFill>
                <a:latin typeface="黑体" panose="02010609060101010101" pitchFamily="49" charset="-122"/>
                <a:ea typeface="黑体" panose="02010609060101010101" pitchFamily="49" charset="-122"/>
              </a:rPr>
              <a:t>BCWP</a:t>
            </a:r>
            <a:r>
              <a:rPr lang="zh-CN" altLang="en-US" sz="2000" smtClean="0">
                <a:solidFill>
                  <a:schemeClr val="accent2"/>
                </a:solidFill>
                <a:latin typeface="黑体" panose="02010609060101010101" pitchFamily="49" charset="-122"/>
                <a:ea typeface="黑体" panose="02010609060101010101" pitchFamily="49" charset="-122"/>
              </a:rPr>
              <a:t>的计算</a:t>
            </a:r>
          </a:p>
          <a:p>
            <a:pPr eaLnBrk="1" hangingPunct="1">
              <a:lnSpc>
                <a:spcPct val="110000"/>
              </a:lnSpc>
              <a:buFont typeface="Wingdings 2" panose="05020102010507070707" pitchFamily="18" charset="2"/>
              <a:buNone/>
            </a:pPr>
            <a:r>
              <a:rPr lang="zh-CN" altLang="en-US" sz="2000" smtClean="0">
                <a:latin typeface="宋体" panose="02010600030101010101" pitchFamily="2" charset="-122"/>
              </a:rPr>
              <a:t>   </a:t>
            </a:r>
            <a:r>
              <a:rPr lang="en-US" altLang="zh-CN" sz="2000" smtClean="0">
                <a:solidFill>
                  <a:srgbClr val="CC6600"/>
                </a:solidFill>
                <a:latin typeface="宋体" panose="02010600030101010101" pitchFamily="2" charset="-122"/>
                <a:ea typeface="黑体" panose="02010609060101010101" pitchFamily="49" charset="-122"/>
              </a:rPr>
              <a:t>——</a:t>
            </a:r>
            <a:r>
              <a:rPr lang="zh-CN" altLang="en-US" sz="2000" smtClean="0">
                <a:solidFill>
                  <a:srgbClr val="CC6600"/>
                </a:solidFill>
                <a:latin typeface="黑体" panose="02010609060101010101" pitchFamily="49" charset="-122"/>
                <a:ea typeface="黑体" panose="02010609060101010101" pitchFamily="49" charset="-122"/>
              </a:rPr>
              <a:t>已获价值分析的难点是计算</a:t>
            </a:r>
            <a:r>
              <a:rPr lang="en-US" altLang="zh-CN" sz="2000" smtClean="0">
                <a:solidFill>
                  <a:srgbClr val="CC6600"/>
                </a:solidFill>
                <a:latin typeface="黑体" panose="02010609060101010101" pitchFamily="49" charset="-122"/>
                <a:ea typeface="黑体" panose="02010609060101010101" pitchFamily="49" charset="-122"/>
              </a:rPr>
              <a:t>BCWP</a:t>
            </a:r>
          </a:p>
          <a:p>
            <a:pPr lvl="1" eaLnBrk="1" hangingPunct="1">
              <a:lnSpc>
                <a:spcPct val="110000"/>
              </a:lnSpc>
            </a:pPr>
            <a:r>
              <a:rPr lang="zh-CN" altLang="en-US" sz="1800" smtClean="0">
                <a:solidFill>
                  <a:schemeClr val="accent2"/>
                </a:solidFill>
                <a:latin typeface="黑体" panose="02010609060101010101" pitchFamily="49" charset="-122"/>
                <a:ea typeface="黑体" panose="02010609060101010101" pitchFamily="49" charset="-122"/>
              </a:rPr>
              <a:t>方法一</a:t>
            </a:r>
            <a:r>
              <a:rPr lang="zh-CN" altLang="en-US" sz="1800" smtClean="0">
                <a:latin typeface="宋体" panose="02010600030101010101" pitchFamily="2" charset="-122"/>
              </a:rPr>
              <a:t>：自下而上</a:t>
            </a:r>
            <a:r>
              <a:rPr lang="en-US" altLang="zh-CN" sz="1800" smtClean="0">
                <a:latin typeface="宋体" panose="02010600030101010101" pitchFamily="2" charset="-122"/>
                <a:sym typeface="Wingdings" panose="05000000000000000000" pitchFamily="2" charset="2"/>
              </a:rPr>
              <a:t>-</a:t>
            </a:r>
            <a:r>
              <a:rPr lang="zh-CN" altLang="en-US" sz="1800" smtClean="0">
                <a:latin typeface="宋体" panose="02010600030101010101" pitchFamily="2" charset="-122"/>
                <a:sym typeface="Wingdings" panose="05000000000000000000" pitchFamily="2" charset="2"/>
              </a:rPr>
              <a:t>很</a:t>
            </a:r>
            <a:r>
              <a:rPr lang="zh-CN" altLang="en-US" sz="1800" smtClean="0">
                <a:latin typeface="宋体" panose="02010600030101010101" pitchFamily="2" charset="-122"/>
              </a:rPr>
              <a:t>麻烦</a:t>
            </a:r>
          </a:p>
          <a:p>
            <a:pPr lvl="1" eaLnBrk="1" hangingPunct="1">
              <a:lnSpc>
                <a:spcPct val="110000"/>
              </a:lnSpc>
            </a:pPr>
            <a:r>
              <a:rPr lang="zh-CN" altLang="en-US" sz="1800" smtClean="0">
                <a:solidFill>
                  <a:schemeClr val="accent2"/>
                </a:solidFill>
                <a:latin typeface="黑体" panose="02010609060101010101" pitchFamily="49" charset="-122"/>
                <a:ea typeface="黑体" panose="02010609060101010101" pitchFamily="49" charset="-122"/>
              </a:rPr>
              <a:t>方法二</a:t>
            </a:r>
            <a:r>
              <a:rPr lang="zh-CN" altLang="en-US" sz="1800" smtClean="0">
                <a:latin typeface="宋体" panose="02010600030101010101" pitchFamily="2" charset="-122"/>
              </a:rPr>
              <a:t>：公式计算方法</a:t>
            </a:r>
          </a:p>
          <a:p>
            <a:pPr lvl="2" eaLnBrk="1" hangingPunct="1">
              <a:lnSpc>
                <a:spcPct val="110000"/>
              </a:lnSpc>
            </a:pPr>
            <a:r>
              <a:rPr lang="en-US" altLang="zh-CN" sz="1800" smtClean="0">
                <a:solidFill>
                  <a:schemeClr val="accent2"/>
                </a:solidFill>
                <a:latin typeface="黑体" panose="02010609060101010101" pitchFamily="49" charset="-122"/>
                <a:ea typeface="黑体" panose="02010609060101010101" pitchFamily="49" charset="-122"/>
              </a:rPr>
              <a:t>50/50</a:t>
            </a:r>
            <a:r>
              <a:rPr lang="zh-CN" altLang="en-US" sz="1800" smtClean="0">
                <a:solidFill>
                  <a:schemeClr val="accent2"/>
                </a:solidFill>
                <a:latin typeface="黑体" panose="02010609060101010101" pitchFamily="49" charset="-122"/>
                <a:ea typeface="黑体" panose="02010609060101010101" pitchFamily="49" charset="-122"/>
              </a:rPr>
              <a:t>规则</a:t>
            </a:r>
            <a:endParaRPr lang="zh-CN" altLang="en-US" sz="1800" smtClean="0">
              <a:latin typeface="宋体" panose="02010600030101010101" pitchFamily="2" charset="-122"/>
            </a:endParaRPr>
          </a:p>
          <a:p>
            <a:pPr lvl="3" eaLnBrk="1" hangingPunct="1">
              <a:lnSpc>
                <a:spcPct val="110000"/>
              </a:lnSpc>
            </a:pPr>
            <a:r>
              <a:rPr lang="zh-CN" altLang="en-US" smtClean="0">
                <a:latin typeface="宋体" panose="02010600030101010101" pitchFamily="2" charset="-122"/>
              </a:rPr>
              <a:t>当一项工作开始时，假定已经获得一半的价值。</a:t>
            </a:r>
          </a:p>
          <a:p>
            <a:pPr lvl="2" eaLnBrk="1" hangingPunct="1">
              <a:lnSpc>
                <a:spcPct val="110000"/>
              </a:lnSpc>
            </a:pPr>
            <a:r>
              <a:rPr lang="en-US" altLang="zh-CN" sz="1800" smtClean="0">
                <a:solidFill>
                  <a:schemeClr val="accent2"/>
                </a:solidFill>
                <a:latin typeface="黑体" panose="02010609060101010101" pitchFamily="49" charset="-122"/>
                <a:ea typeface="黑体" panose="02010609060101010101" pitchFamily="49" charset="-122"/>
              </a:rPr>
              <a:t>0/100</a:t>
            </a:r>
            <a:r>
              <a:rPr lang="zh-CN" altLang="en-US" sz="1800" smtClean="0">
                <a:solidFill>
                  <a:schemeClr val="accent2"/>
                </a:solidFill>
                <a:latin typeface="黑体" panose="02010609060101010101" pitchFamily="49" charset="-122"/>
                <a:ea typeface="黑体" panose="02010609060101010101" pitchFamily="49" charset="-122"/>
              </a:rPr>
              <a:t>规则</a:t>
            </a:r>
          </a:p>
          <a:p>
            <a:pPr lvl="3" eaLnBrk="1" hangingPunct="1">
              <a:lnSpc>
                <a:spcPct val="110000"/>
              </a:lnSpc>
            </a:pPr>
            <a:r>
              <a:rPr lang="zh-CN" altLang="en-US" smtClean="0">
                <a:latin typeface="宋体" panose="02010600030101010101" pitchFamily="2" charset="-122"/>
              </a:rPr>
              <a:t>当一项工作开始时，没有产生价值，直到结束获得全部价值。</a:t>
            </a:r>
          </a:p>
          <a:p>
            <a:pPr lvl="2" eaLnBrk="1" hangingPunct="1">
              <a:lnSpc>
                <a:spcPct val="110000"/>
              </a:lnSpc>
            </a:pPr>
            <a:r>
              <a:rPr lang="zh-CN" altLang="en-US" sz="1800" smtClean="0">
                <a:solidFill>
                  <a:schemeClr val="accent2"/>
                </a:solidFill>
                <a:latin typeface="黑体" panose="02010609060101010101" pitchFamily="49" charset="-122"/>
                <a:ea typeface="黑体" panose="02010609060101010101" pitchFamily="49" charset="-122"/>
              </a:rPr>
              <a:t>经验加权法</a:t>
            </a:r>
          </a:p>
          <a:p>
            <a:pPr eaLnBrk="1" hangingPunct="1"/>
            <a:endParaRPr lang="zh-CN" altLang="en-US" sz="2000" smtClean="0">
              <a:solidFill>
                <a:schemeClr val="accent2"/>
              </a:solidFill>
              <a:latin typeface="宋体" panose="02010600030101010101" pitchFamily="2" charset="-122"/>
            </a:endParaRPr>
          </a:p>
          <a:p>
            <a:pPr eaLnBrk="1" hangingPunct="1"/>
            <a:endParaRPr lang="en-US" altLang="zh-CN" sz="2000" smtClean="0">
              <a:solidFill>
                <a:schemeClr val="accent2"/>
              </a:solidFill>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309"/>
    </mc:Choice>
    <mc:Fallback>
      <p:transition spd="slow" advTm="120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0963" name="Rectangle 3"/>
          <p:cNvSpPr>
            <a:spLocks noGrp="1" noChangeArrowheads="1"/>
          </p:cNvSpPr>
          <p:nvPr>
            <p:ph type="body" idx="1"/>
          </p:nvPr>
        </p:nvSpPr>
        <p:spPr>
          <a:xfrm>
            <a:off x="539750" y="1989138"/>
            <a:ext cx="8424863" cy="4868862"/>
          </a:xfrm>
        </p:spPr>
        <p:txBody>
          <a:bodyPr/>
          <a:lstStyle/>
          <a:p>
            <a:pPr eaLnBrk="1" hangingPunct="1">
              <a:lnSpc>
                <a:spcPct val="110000"/>
              </a:lnSpc>
            </a:pPr>
            <a:r>
              <a:rPr lang="zh-CN" altLang="en-US" sz="2000" smtClean="0">
                <a:latin typeface="黑体" panose="02010609060101010101" pitchFamily="49" charset="-122"/>
                <a:ea typeface="黑体" panose="02010609060101010101" pitchFamily="49" charset="-122"/>
              </a:rPr>
              <a:t>输出</a:t>
            </a:r>
            <a:r>
              <a:rPr lang="en-US" altLang="zh-CN" sz="2000" smtClean="0">
                <a:solidFill>
                  <a:schemeClr val="accent2"/>
                </a:solidFill>
                <a:ea typeface="黑体" panose="02010609060101010101" pitchFamily="49" charset="-122"/>
              </a:rPr>
              <a:t>——</a:t>
            </a:r>
            <a:r>
              <a:rPr lang="zh-CN" altLang="en-US" sz="2000" smtClean="0">
                <a:solidFill>
                  <a:schemeClr val="accent2"/>
                </a:solidFill>
                <a:latin typeface="黑体" panose="02010609060101010101" pitchFamily="49" charset="-122"/>
                <a:ea typeface="黑体" panose="02010609060101010101" pitchFamily="49" charset="-122"/>
              </a:rPr>
              <a:t>已获值导出度量</a:t>
            </a:r>
            <a:r>
              <a:rPr lang="en-US" altLang="zh-CN" sz="2000" smtClean="0">
                <a:solidFill>
                  <a:schemeClr val="accent2"/>
                </a:solidFill>
                <a:latin typeface="黑体" panose="02010609060101010101" pitchFamily="49" charset="-122"/>
                <a:ea typeface="黑体" panose="02010609060101010101" pitchFamily="49" charset="-122"/>
              </a:rPr>
              <a:t>-1</a:t>
            </a:r>
          </a:p>
          <a:p>
            <a:pPr lvl="1" eaLnBrk="1" hangingPunct="1">
              <a:lnSpc>
                <a:spcPct val="120000"/>
              </a:lnSpc>
              <a:spcBef>
                <a:spcPct val="30000"/>
              </a:spcBef>
            </a:pPr>
            <a:r>
              <a:rPr lang="zh-CN" altLang="en-US" sz="2000" smtClean="0">
                <a:solidFill>
                  <a:schemeClr val="accent2"/>
                </a:solidFill>
                <a:latin typeface="黑体" panose="02010609060101010101" pitchFamily="49" charset="-122"/>
                <a:ea typeface="黑体" panose="02010609060101010101" pitchFamily="49" charset="-122"/>
              </a:rPr>
              <a:t>进度差异</a:t>
            </a:r>
            <a:r>
              <a:rPr lang="en-US" altLang="zh-CN" sz="2000" smtClean="0">
                <a:latin typeface="宋体" panose="02010600030101010101" pitchFamily="2" charset="-122"/>
              </a:rPr>
              <a:t>:SV</a:t>
            </a:r>
            <a:r>
              <a:rPr lang="zh-CN" altLang="en-US" sz="2000" smtClean="0">
                <a:latin typeface="宋体" panose="02010600030101010101" pitchFamily="2" charset="-122"/>
              </a:rPr>
              <a:t>（</a:t>
            </a:r>
            <a:r>
              <a:rPr lang="en-US" altLang="zh-CN" sz="2000" smtClean="0">
                <a:latin typeface="宋体" panose="02010600030101010101" pitchFamily="2" charset="-122"/>
              </a:rPr>
              <a:t>Schedule Variance</a:t>
            </a:r>
            <a:r>
              <a:rPr lang="zh-CN" altLang="en-US" sz="2000" smtClean="0">
                <a:latin typeface="宋体" panose="02010600030101010101" pitchFamily="2" charset="-122"/>
              </a:rPr>
              <a:t>）</a:t>
            </a:r>
            <a:r>
              <a:rPr lang="en-US" altLang="zh-CN" sz="2000" smtClean="0">
                <a:latin typeface="宋体" panose="02010600030101010101" pitchFamily="2" charset="-122"/>
              </a:rPr>
              <a:t>=BCWP-BCWS</a:t>
            </a:r>
          </a:p>
          <a:p>
            <a:pPr lvl="2" eaLnBrk="1" hangingPunct="1">
              <a:lnSpc>
                <a:spcPct val="110000"/>
              </a:lnSpc>
              <a:spcBef>
                <a:spcPct val="30000"/>
              </a:spcBef>
            </a:pPr>
            <a:r>
              <a:rPr lang="en-US" altLang="zh-CN" smtClean="0">
                <a:latin typeface="宋体" panose="02010600030101010101" pitchFamily="2" charset="-122"/>
              </a:rPr>
              <a:t>=0</a:t>
            </a:r>
            <a:r>
              <a:rPr lang="zh-CN" altLang="en-US" smtClean="0">
                <a:latin typeface="宋体" panose="02010600030101010101" pitchFamily="2" charset="-122"/>
              </a:rPr>
              <a:t>：按照进度进行</a:t>
            </a:r>
          </a:p>
          <a:p>
            <a:pPr lvl="2" eaLnBrk="1" hangingPunct="1">
              <a:lnSpc>
                <a:spcPct val="110000"/>
              </a:lnSpc>
              <a:spcBef>
                <a:spcPct val="30000"/>
              </a:spcBef>
            </a:pPr>
            <a:r>
              <a:rPr lang="en-US" altLang="zh-CN" smtClean="0">
                <a:latin typeface="宋体" panose="02010600030101010101" pitchFamily="2" charset="-122"/>
              </a:rPr>
              <a:t>&lt;0</a:t>
            </a:r>
            <a:r>
              <a:rPr lang="zh-CN" altLang="en-US" smtClean="0">
                <a:latin typeface="宋体" panose="02010600030101010101" pitchFamily="2" charset="-122"/>
              </a:rPr>
              <a:t>：落后于进度</a:t>
            </a:r>
          </a:p>
          <a:p>
            <a:pPr lvl="2" eaLnBrk="1" hangingPunct="1">
              <a:lnSpc>
                <a:spcPct val="110000"/>
              </a:lnSpc>
              <a:spcBef>
                <a:spcPct val="30000"/>
              </a:spcBef>
            </a:pPr>
            <a:r>
              <a:rPr lang="en-US" altLang="zh-CN" smtClean="0">
                <a:latin typeface="宋体" panose="02010600030101010101" pitchFamily="2" charset="-122"/>
              </a:rPr>
              <a:t>&gt;0</a:t>
            </a:r>
            <a:r>
              <a:rPr lang="zh-CN" altLang="en-US" smtClean="0">
                <a:latin typeface="宋体" panose="02010600030101010101" pitchFamily="2" charset="-122"/>
              </a:rPr>
              <a:t>：超前于进度</a:t>
            </a:r>
          </a:p>
          <a:p>
            <a:pPr lvl="1"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费用差异</a:t>
            </a:r>
            <a:r>
              <a:rPr lang="en-US" altLang="zh-CN" sz="2000" smtClean="0">
                <a:latin typeface="宋体" panose="02010600030101010101" pitchFamily="2" charset="-122"/>
              </a:rPr>
              <a:t>:CV</a:t>
            </a:r>
            <a:r>
              <a:rPr lang="zh-CN" altLang="en-US" sz="2000" smtClean="0">
                <a:latin typeface="宋体" panose="02010600030101010101" pitchFamily="2" charset="-122"/>
              </a:rPr>
              <a:t>（</a:t>
            </a:r>
            <a:r>
              <a:rPr lang="en-US" altLang="zh-CN" sz="2000" smtClean="0">
                <a:latin typeface="宋体" panose="02010600030101010101" pitchFamily="2" charset="-122"/>
              </a:rPr>
              <a:t>Cost Variance )=BCWP-ACWP</a:t>
            </a:r>
          </a:p>
          <a:p>
            <a:pPr lvl="2" eaLnBrk="1" hangingPunct="1">
              <a:lnSpc>
                <a:spcPct val="110000"/>
              </a:lnSpc>
              <a:spcBef>
                <a:spcPct val="30000"/>
              </a:spcBef>
            </a:pPr>
            <a:r>
              <a:rPr lang="en-US" altLang="zh-CN" smtClean="0">
                <a:latin typeface="宋体" panose="02010600030101010101" pitchFamily="2" charset="-122"/>
              </a:rPr>
              <a:t>=0</a:t>
            </a:r>
            <a:r>
              <a:rPr lang="zh-CN" altLang="en-US" smtClean="0">
                <a:latin typeface="宋体" panose="02010600030101010101" pitchFamily="2" charset="-122"/>
              </a:rPr>
              <a:t>：按照预算进行</a:t>
            </a:r>
          </a:p>
          <a:p>
            <a:pPr lvl="2" eaLnBrk="1" hangingPunct="1">
              <a:lnSpc>
                <a:spcPct val="110000"/>
              </a:lnSpc>
              <a:spcBef>
                <a:spcPct val="30000"/>
              </a:spcBef>
            </a:pPr>
            <a:r>
              <a:rPr lang="en-US" altLang="zh-CN" smtClean="0">
                <a:latin typeface="宋体" panose="02010600030101010101" pitchFamily="2" charset="-122"/>
              </a:rPr>
              <a:t>&gt;0</a:t>
            </a:r>
            <a:r>
              <a:rPr lang="zh-CN" altLang="en-US" smtClean="0">
                <a:latin typeface="宋体" panose="02010600030101010101" pitchFamily="2" charset="-122"/>
              </a:rPr>
              <a:t>：低于于预算</a:t>
            </a:r>
          </a:p>
          <a:p>
            <a:pPr lvl="2" eaLnBrk="1" hangingPunct="1">
              <a:lnSpc>
                <a:spcPct val="110000"/>
              </a:lnSpc>
              <a:spcBef>
                <a:spcPct val="30000"/>
              </a:spcBef>
            </a:pPr>
            <a:r>
              <a:rPr lang="en-US" altLang="zh-CN" smtClean="0">
                <a:latin typeface="宋体" panose="02010600030101010101" pitchFamily="2" charset="-122"/>
              </a:rPr>
              <a:t>&lt;0</a:t>
            </a:r>
            <a:r>
              <a:rPr lang="zh-CN" altLang="en-US" smtClean="0">
                <a:latin typeface="宋体" panose="02010600030101010101" pitchFamily="2" charset="-122"/>
              </a:rPr>
              <a:t>：超出于预算</a:t>
            </a:r>
          </a:p>
          <a:p>
            <a:pPr eaLnBrk="1" hangingPunct="1">
              <a:lnSpc>
                <a:spcPct val="110000"/>
              </a:lnSpc>
            </a:pPr>
            <a:endParaRPr lang="zh-CN" altLang="en-US" sz="2000" smtClean="0">
              <a:latin typeface="宋体" panose="02010600030101010101" pitchFamily="2" charset="-122"/>
            </a:endParaRPr>
          </a:p>
          <a:p>
            <a:pPr eaLnBrk="1" hangingPunct="1"/>
            <a:endParaRPr lang="en-US" altLang="zh-CN" sz="2000" smtClean="0">
              <a:solidFill>
                <a:schemeClr val="accent2"/>
              </a:solidFill>
              <a:latin typeface="黑体" panose="02010609060101010101" pitchFamily="49" charset="-122"/>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8851"/>
    </mc:Choice>
    <mc:Fallback>
      <p:transition spd="slow" advTm="78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1987" name="Rectangle 3"/>
          <p:cNvSpPr>
            <a:spLocks noGrp="1" noChangeArrowheads="1"/>
          </p:cNvSpPr>
          <p:nvPr>
            <p:ph type="body" idx="1"/>
          </p:nvPr>
        </p:nvSpPr>
        <p:spPr>
          <a:xfrm>
            <a:off x="395288" y="1844675"/>
            <a:ext cx="8569325" cy="5013325"/>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实例</a:t>
            </a:r>
          </a:p>
          <a:p>
            <a:pPr eaLnBrk="1" hangingPunct="1"/>
            <a:endParaRPr lang="en-US" altLang="zh-CN" sz="2000" smtClean="0">
              <a:solidFill>
                <a:schemeClr val="accent2"/>
              </a:solidFill>
              <a:latin typeface="黑体" panose="02010609060101010101" pitchFamily="49" charset="-122"/>
              <a:ea typeface="黑体" panose="02010609060101010101" pitchFamily="49" charset="-122"/>
            </a:endParaRPr>
          </a:p>
        </p:txBody>
      </p:sp>
      <p:grpSp>
        <p:nvGrpSpPr>
          <p:cNvPr id="41988" name="Group 5"/>
          <p:cNvGrpSpPr>
            <a:grpSpLocks/>
          </p:cNvGrpSpPr>
          <p:nvPr/>
        </p:nvGrpSpPr>
        <p:grpSpPr bwMode="auto">
          <a:xfrm>
            <a:off x="611188" y="2228850"/>
            <a:ext cx="7772400" cy="3505200"/>
            <a:chOff x="1774" y="11112"/>
            <a:chExt cx="8306" cy="4251"/>
          </a:xfrm>
        </p:grpSpPr>
        <p:sp>
          <p:nvSpPr>
            <p:cNvPr id="41991" name="AutoShape 6"/>
            <p:cNvSpPr>
              <a:spLocks noChangeAspect="1" noChangeArrowheads="1" noTextEdit="1"/>
            </p:cNvSpPr>
            <p:nvPr/>
          </p:nvSpPr>
          <p:spPr bwMode="auto">
            <a:xfrm>
              <a:off x="1774" y="11112"/>
              <a:ext cx="8306" cy="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1992" name="Text Box 7"/>
            <p:cNvSpPr txBox="1">
              <a:spLocks noChangeArrowheads="1"/>
            </p:cNvSpPr>
            <p:nvPr/>
          </p:nvSpPr>
          <p:spPr bwMode="auto">
            <a:xfrm>
              <a:off x="5178" y="14898"/>
              <a:ext cx="690" cy="465"/>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时间</a:t>
              </a:r>
            </a:p>
          </p:txBody>
        </p:sp>
        <p:grpSp>
          <p:nvGrpSpPr>
            <p:cNvPr id="41993" name="Group 8"/>
            <p:cNvGrpSpPr>
              <a:grpSpLocks/>
            </p:cNvGrpSpPr>
            <p:nvPr/>
          </p:nvGrpSpPr>
          <p:grpSpPr bwMode="auto">
            <a:xfrm>
              <a:off x="1920" y="11193"/>
              <a:ext cx="8100" cy="3906"/>
              <a:chOff x="1542" y="1946"/>
              <a:chExt cx="8100" cy="3906"/>
            </a:xfrm>
          </p:grpSpPr>
          <p:sp>
            <p:nvSpPr>
              <p:cNvPr id="41994" name="Rectangle 9"/>
              <p:cNvSpPr>
                <a:spLocks noChangeArrowheads="1"/>
              </p:cNvSpPr>
              <p:nvPr/>
            </p:nvSpPr>
            <p:spPr bwMode="auto">
              <a:xfrm>
                <a:off x="5582" y="5171"/>
                <a:ext cx="1366" cy="270"/>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1995" name="Rectangle 10"/>
              <p:cNvSpPr>
                <a:spLocks noChangeArrowheads="1"/>
              </p:cNvSpPr>
              <p:nvPr/>
            </p:nvSpPr>
            <p:spPr bwMode="auto">
              <a:xfrm>
                <a:off x="1710" y="2516"/>
                <a:ext cx="2506" cy="270"/>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1996" name="Rectangle 11"/>
              <p:cNvSpPr>
                <a:spLocks noChangeArrowheads="1"/>
              </p:cNvSpPr>
              <p:nvPr/>
            </p:nvSpPr>
            <p:spPr bwMode="auto">
              <a:xfrm>
                <a:off x="2100" y="3041"/>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B:$100</a:t>
                </a:r>
              </a:p>
            </p:txBody>
          </p:sp>
          <p:sp>
            <p:nvSpPr>
              <p:cNvPr id="41997" name="Rectangle 12"/>
              <p:cNvSpPr>
                <a:spLocks noChangeArrowheads="1"/>
              </p:cNvSpPr>
              <p:nvPr/>
            </p:nvSpPr>
            <p:spPr bwMode="auto">
              <a:xfrm>
                <a:off x="2716" y="3401"/>
                <a:ext cx="2536" cy="285"/>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1998" name="Rectangle 13"/>
              <p:cNvSpPr>
                <a:spLocks noChangeArrowheads="1"/>
              </p:cNvSpPr>
              <p:nvPr/>
            </p:nvSpPr>
            <p:spPr bwMode="auto">
              <a:xfrm>
                <a:off x="2206" y="3911"/>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C:$100</a:t>
                </a:r>
              </a:p>
            </p:txBody>
          </p:sp>
          <p:sp>
            <p:nvSpPr>
              <p:cNvPr id="41999" name="Rectangle 14"/>
              <p:cNvSpPr>
                <a:spLocks noChangeArrowheads="1"/>
              </p:cNvSpPr>
              <p:nvPr/>
            </p:nvSpPr>
            <p:spPr bwMode="auto">
              <a:xfrm>
                <a:off x="3690" y="4271"/>
                <a:ext cx="2536" cy="285"/>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2000" name="Rectangle 15"/>
              <p:cNvSpPr>
                <a:spLocks noChangeArrowheads="1"/>
              </p:cNvSpPr>
              <p:nvPr/>
            </p:nvSpPr>
            <p:spPr bwMode="auto">
              <a:xfrm>
                <a:off x="3674" y="4811"/>
                <a:ext cx="2536" cy="330"/>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D:$100</a:t>
                </a:r>
              </a:p>
            </p:txBody>
          </p:sp>
          <p:sp>
            <p:nvSpPr>
              <p:cNvPr id="42001" name="Rectangle 16"/>
              <p:cNvSpPr>
                <a:spLocks noChangeArrowheads="1"/>
              </p:cNvSpPr>
              <p:nvPr/>
            </p:nvSpPr>
            <p:spPr bwMode="auto">
              <a:xfrm>
                <a:off x="1694" y="2156"/>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A:$100</a:t>
                </a:r>
              </a:p>
            </p:txBody>
          </p:sp>
          <p:sp>
            <p:nvSpPr>
              <p:cNvPr id="42002" name="Line 17"/>
              <p:cNvSpPr>
                <a:spLocks noChangeShapeType="1"/>
              </p:cNvSpPr>
              <p:nvPr/>
            </p:nvSpPr>
            <p:spPr bwMode="auto">
              <a:xfrm>
                <a:off x="1542" y="5576"/>
                <a:ext cx="810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003" name="Line 18"/>
              <p:cNvSpPr>
                <a:spLocks noChangeShapeType="1"/>
              </p:cNvSpPr>
              <p:nvPr/>
            </p:nvSpPr>
            <p:spPr bwMode="auto">
              <a:xfrm>
                <a:off x="6946" y="2021"/>
                <a:ext cx="16" cy="33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004" name="Text Box 19"/>
              <p:cNvSpPr txBox="1">
                <a:spLocks noChangeArrowheads="1"/>
              </p:cNvSpPr>
              <p:nvPr/>
            </p:nvSpPr>
            <p:spPr bwMode="auto">
              <a:xfrm>
                <a:off x="4786" y="1946"/>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计划</a:t>
                </a:r>
              </a:p>
            </p:txBody>
          </p:sp>
          <p:sp>
            <p:nvSpPr>
              <p:cNvPr id="42005" name="Text Box 20"/>
              <p:cNvSpPr txBox="1">
                <a:spLocks noChangeArrowheads="1"/>
              </p:cNvSpPr>
              <p:nvPr/>
            </p:nvSpPr>
            <p:spPr bwMode="auto">
              <a:xfrm>
                <a:off x="4816" y="2426"/>
                <a:ext cx="690" cy="465"/>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实际</a:t>
                </a:r>
              </a:p>
            </p:txBody>
          </p:sp>
          <p:sp>
            <p:nvSpPr>
              <p:cNvPr id="42006" name="Text Box 21"/>
              <p:cNvSpPr txBox="1">
                <a:spLocks noChangeArrowheads="1"/>
              </p:cNvSpPr>
              <p:nvPr/>
            </p:nvSpPr>
            <p:spPr bwMode="auto">
              <a:xfrm>
                <a:off x="7258" y="212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开始</a:t>
                </a:r>
              </a:p>
            </p:txBody>
          </p:sp>
          <p:sp>
            <p:nvSpPr>
              <p:cNvPr id="42007" name="Text Box 22"/>
              <p:cNvSpPr txBox="1">
                <a:spLocks noChangeArrowheads="1"/>
              </p:cNvSpPr>
              <p:nvPr/>
            </p:nvSpPr>
            <p:spPr bwMode="auto">
              <a:xfrm>
                <a:off x="8070" y="21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结束</a:t>
                </a:r>
              </a:p>
            </p:txBody>
          </p:sp>
          <p:sp>
            <p:nvSpPr>
              <p:cNvPr id="42008" name="Text Box 23"/>
              <p:cNvSpPr txBox="1">
                <a:spLocks noChangeArrowheads="1"/>
              </p:cNvSpPr>
              <p:nvPr/>
            </p:nvSpPr>
            <p:spPr bwMode="auto">
              <a:xfrm>
                <a:off x="8806" y="21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共计</a:t>
                </a:r>
              </a:p>
            </p:txBody>
          </p:sp>
          <p:sp>
            <p:nvSpPr>
              <p:cNvPr id="42009" name="Text Box 24"/>
              <p:cNvSpPr txBox="1">
                <a:spLocks noChangeArrowheads="1"/>
              </p:cNvSpPr>
              <p:nvPr/>
            </p:nvSpPr>
            <p:spPr bwMode="auto">
              <a:xfrm>
                <a:off x="5774" y="201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今天</a:t>
                </a:r>
              </a:p>
            </p:txBody>
          </p:sp>
          <p:sp>
            <p:nvSpPr>
              <p:cNvPr id="42010" name="Text Box 25"/>
              <p:cNvSpPr txBox="1">
                <a:spLocks noChangeArrowheads="1"/>
              </p:cNvSpPr>
              <p:nvPr/>
            </p:nvSpPr>
            <p:spPr bwMode="auto">
              <a:xfrm>
                <a:off x="7238" y="2534"/>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1" name="Text Box 26"/>
              <p:cNvSpPr txBox="1">
                <a:spLocks noChangeArrowheads="1"/>
              </p:cNvSpPr>
              <p:nvPr/>
            </p:nvSpPr>
            <p:spPr bwMode="auto">
              <a:xfrm>
                <a:off x="8050" y="251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2" name="Text Box 27"/>
              <p:cNvSpPr txBox="1">
                <a:spLocks noChangeArrowheads="1"/>
              </p:cNvSpPr>
              <p:nvPr/>
            </p:nvSpPr>
            <p:spPr bwMode="auto">
              <a:xfrm>
                <a:off x="8786" y="251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2013" name="Text Box 28"/>
              <p:cNvSpPr txBox="1">
                <a:spLocks noChangeArrowheads="1"/>
              </p:cNvSpPr>
              <p:nvPr/>
            </p:nvSpPr>
            <p:spPr bwMode="auto">
              <a:xfrm>
                <a:off x="7252" y="314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4" name="Text Box 29"/>
              <p:cNvSpPr txBox="1">
                <a:spLocks noChangeArrowheads="1"/>
              </p:cNvSpPr>
              <p:nvPr/>
            </p:nvSpPr>
            <p:spPr bwMode="auto">
              <a:xfrm>
                <a:off x="8064" y="312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5" name="Text Box 30"/>
              <p:cNvSpPr txBox="1">
                <a:spLocks noChangeArrowheads="1"/>
              </p:cNvSpPr>
              <p:nvPr/>
            </p:nvSpPr>
            <p:spPr bwMode="auto">
              <a:xfrm>
                <a:off x="8800" y="312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2016" name="Text Box 31"/>
              <p:cNvSpPr txBox="1">
                <a:spLocks noChangeArrowheads="1"/>
              </p:cNvSpPr>
              <p:nvPr/>
            </p:nvSpPr>
            <p:spPr bwMode="auto">
              <a:xfrm>
                <a:off x="7314" y="392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7" name="Text Box 32"/>
              <p:cNvSpPr txBox="1">
                <a:spLocks noChangeArrowheads="1"/>
              </p:cNvSpPr>
              <p:nvPr/>
            </p:nvSpPr>
            <p:spPr bwMode="auto">
              <a:xfrm>
                <a:off x="8126" y="39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18" name="Text Box 33"/>
              <p:cNvSpPr txBox="1">
                <a:spLocks noChangeArrowheads="1"/>
              </p:cNvSpPr>
              <p:nvPr/>
            </p:nvSpPr>
            <p:spPr bwMode="auto">
              <a:xfrm>
                <a:off x="8862" y="39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2019" name="Text Box 34"/>
              <p:cNvSpPr txBox="1">
                <a:spLocks noChangeArrowheads="1"/>
              </p:cNvSpPr>
              <p:nvPr/>
            </p:nvSpPr>
            <p:spPr bwMode="auto">
              <a:xfrm>
                <a:off x="7344" y="4664"/>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20" name="Text Box 35"/>
              <p:cNvSpPr txBox="1">
                <a:spLocks noChangeArrowheads="1"/>
              </p:cNvSpPr>
              <p:nvPr/>
            </p:nvSpPr>
            <p:spPr bwMode="auto">
              <a:xfrm>
                <a:off x="8156" y="464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$0</a:t>
                </a:r>
              </a:p>
            </p:txBody>
          </p:sp>
          <p:sp>
            <p:nvSpPr>
              <p:cNvPr id="42021" name="Text Box 36"/>
              <p:cNvSpPr txBox="1">
                <a:spLocks noChangeArrowheads="1"/>
              </p:cNvSpPr>
              <p:nvPr/>
            </p:nvSpPr>
            <p:spPr bwMode="auto">
              <a:xfrm>
                <a:off x="8892" y="464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2022" name="Text Box 37"/>
              <p:cNvSpPr txBox="1">
                <a:spLocks noChangeArrowheads="1"/>
              </p:cNvSpPr>
              <p:nvPr/>
            </p:nvSpPr>
            <p:spPr bwMode="auto">
              <a:xfrm>
                <a:off x="7322" y="5051"/>
                <a:ext cx="210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已获价值 </a:t>
                </a:r>
                <a:r>
                  <a:rPr kumimoji="0" lang="en-US" altLang="zh-CN" sz="900" b="0">
                    <a:solidFill>
                      <a:schemeClr val="tx1"/>
                    </a:solidFill>
                    <a:latin typeface="Times New Roman" panose="02020603050405020304" pitchFamily="18" charset="0"/>
                  </a:rPr>
                  <a:t>= $350</a:t>
                </a:r>
              </a:p>
            </p:txBody>
          </p:sp>
          <p:sp>
            <p:nvSpPr>
              <p:cNvPr id="42023" name="Line 38"/>
              <p:cNvSpPr>
                <a:spLocks noChangeShapeType="1"/>
              </p:cNvSpPr>
              <p:nvPr/>
            </p:nvSpPr>
            <p:spPr bwMode="auto">
              <a:xfrm flipH="1">
                <a:off x="4230" y="2177"/>
                <a:ext cx="646" cy="15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2024" name="Line 39"/>
              <p:cNvSpPr>
                <a:spLocks noChangeShapeType="1"/>
              </p:cNvSpPr>
              <p:nvPr/>
            </p:nvSpPr>
            <p:spPr bwMode="auto">
              <a:xfrm>
                <a:off x="4230" y="2612"/>
                <a:ext cx="660" cy="1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2025" name="Line 40"/>
              <p:cNvSpPr>
                <a:spLocks noChangeShapeType="1"/>
              </p:cNvSpPr>
              <p:nvPr/>
            </p:nvSpPr>
            <p:spPr bwMode="auto">
              <a:xfrm>
                <a:off x="6286" y="2252"/>
                <a:ext cx="660" cy="31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2026" name="Line 41"/>
              <p:cNvSpPr>
                <a:spLocks noChangeShapeType="1"/>
              </p:cNvSpPr>
              <p:nvPr/>
            </p:nvSpPr>
            <p:spPr bwMode="auto">
              <a:xfrm>
                <a:off x="5386" y="5852"/>
                <a:ext cx="3750" cy="0"/>
              </a:xfrm>
              <a:prstGeom prst="line">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sp>
        <p:nvSpPr>
          <p:cNvPr id="41989" name="Rectangle 42"/>
          <p:cNvSpPr>
            <a:spLocks noChangeArrowheads="1"/>
          </p:cNvSpPr>
          <p:nvPr/>
        </p:nvSpPr>
        <p:spPr bwMode="auto">
          <a:xfrm>
            <a:off x="900113" y="5661025"/>
            <a:ext cx="5184775" cy="304800"/>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1">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a:solidFill>
                  <a:schemeClr val="accent2"/>
                </a:solidFill>
              </a:rPr>
              <a:t>BCWS=$400 , BCWP=$350, </a:t>
            </a:r>
            <a:r>
              <a:rPr lang="zh-CN" altLang="en-US" sz="2000">
                <a:solidFill>
                  <a:schemeClr val="accent2"/>
                </a:solidFill>
              </a:rPr>
              <a:t>则</a:t>
            </a:r>
            <a:r>
              <a:rPr lang="en-US" altLang="zh-CN" sz="2000">
                <a:solidFill>
                  <a:schemeClr val="accent2"/>
                </a:solidFill>
              </a:rPr>
              <a:t>SV=- $ 50</a:t>
            </a:r>
          </a:p>
        </p:txBody>
      </p:sp>
      <p:sp>
        <p:nvSpPr>
          <p:cNvPr id="403499" name="Text Box 43"/>
          <p:cNvSpPr txBox="1">
            <a:spLocks noChangeArrowheads="1"/>
          </p:cNvSpPr>
          <p:nvPr/>
        </p:nvSpPr>
        <p:spPr bwMode="auto">
          <a:xfrm>
            <a:off x="1042988" y="6165850"/>
            <a:ext cx="55626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latin typeface="黑体" panose="02010609060101010101" pitchFamily="49" charset="-122"/>
                <a:ea typeface="黑体" panose="02010609060101010101" pitchFamily="49" charset="-122"/>
              </a:rPr>
              <a:t>如果</a:t>
            </a:r>
            <a:r>
              <a:rPr lang="en-US" altLang="zh-CN" sz="2000">
                <a:solidFill>
                  <a:schemeClr val="accent2"/>
                </a:solidFill>
              </a:rPr>
              <a:t>ACWP= $ 700</a:t>
            </a:r>
            <a:r>
              <a:rPr lang="en-US" altLang="zh-CN" sz="2000">
                <a:solidFill>
                  <a:schemeClr val="accent2"/>
                </a:solidFill>
                <a:latin typeface="黑体" panose="02010609060101010101" pitchFamily="49" charset="-122"/>
                <a:ea typeface="黑体" panose="02010609060101010101" pitchFamily="49" charset="-122"/>
              </a:rPr>
              <a:t>,</a:t>
            </a:r>
            <a:r>
              <a:rPr lang="zh-CN" altLang="en-US" sz="2000">
                <a:solidFill>
                  <a:schemeClr val="accent2"/>
                </a:solidFill>
                <a:latin typeface="黑体" panose="02010609060101010101" pitchFamily="49" charset="-122"/>
                <a:ea typeface="黑体" panose="02010609060101010101" pitchFamily="49" charset="-122"/>
              </a:rPr>
              <a:t>则</a:t>
            </a:r>
            <a:r>
              <a:rPr lang="en-US" altLang="zh-CN" sz="2000">
                <a:solidFill>
                  <a:schemeClr val="accent2"/>
                </a:solidFill>
              </a:rPr>
              <a:t>CV=- $ 350</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0237"/>
    </mc:Choice>
    <mc:Fallback>
      <p:transition spd="slow" advTm="160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iterate type="wd">
                                    <p:tmAbs val="300"/>
                                  </p:iterate>
                                  <p:childTnLst>
                                    <p:set>
                                      <p:cBhvr>
                                        <p:cTn id="10" dur="1" fill="hold">
                                          <p:stCondLst>
                                            <p:cond delay="299"/>
                                          </p:stCondLst>
                                        </p:cTn>
                                        <p:tgtEl>
                                          <p:spTgt spid="4034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bldLst>
      <p:bldP spid="403499"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3011" name="Rectangle 3"/>
          <p:cNvSpPr>
            <a:spLocks noGrp="1" noChangeArrowheads="1"/>
          </p:cNvSpPr>
          <p:nvPr>
            <p:ph type="body" idx="1"/>
          </p:nvPr>
        </p:nvSpPr>
        <p:spPr>
          <a:xfrm>
            <a:off x="323850" y="1916113"/>
            <a:ext cx="8640763" cy="4941887"/>
          </a:xfrm>
        </p:spPr>
        <p:txBody>
          <a:bodyPr/>
          <a:lstStyle/>
          <a:p>
            <a:pPr eaLnBrk="1" hangingPunct="1"/>
            <a:r>
              <a:rPr lang="zh-CN" altLang="en-US" sz="2000" smtClean="0">
                <a:latin typeface="黑体" panose="02010609060101010101" pitchFamily="49" charset="-122"/>
                <a:ea typeface="黑体" panose="02010609060101010101" pitchFamily="49" charset="-122"/>
              </a:rPr>
              <a:t>输出</a:t>
            </a:r>
            <a:r>
              <a:rPr lang="en-US" altLang="zh-CN" sz="2000" smtClean="0">
                <a:solidFill>
                  <a:schemeClr val="accent2"/>
                </a:solidFill>
                <a:ea typeface="黑体" panose="02010609060101010101" pitchFamily="49" charset="-122"/>
              </a:rPr>
              <a:t>——</a:t>
            </a:r>
            <a:r>
              <a:rPr lang="zh-CN" altLang="en-US" sz="2000" smtClean="0">
                <a:solidFill>
                  <a:schemeClr val="accent2"/>
                </a:solidFill>
                <a:latin typeface="黑体" panose="02010609060101010101" pitchFamily="49" charset="-122"/>
                <a:ea typeface="黑体" panose="02010609060101010101" pitchFamily="49" charset="-122"/>
              </a:rPr>
              <a:t>已获值导出度量</a:t>
            </a:r>
            <a:r>
              <a:rPr lang="en-US" altLang="zh-CN" sz="2000" smtClean="0">
                <a:solidFill>
                  <a:schemeClr val="accent2"/>
                </a:solidFill>
                <a:latin typeface="黑体" panose="02010609060101010101" pitchFamily="49" charset="-122"/>
                <a:ea typeface="黑体" panose="02010609060101010101" pitchFamily="49" charset="-122"/>
              </a:rPr>
              <a:t>-2</a:t>
            </a:r>
          </a:p>
          <a:p>
            <a:pPr lvl="1" eaLnBrk="1" hangingPunct="1">
              <a:lnSpc>
                <a:spcPct val="120000"/>
              </a:lnSpc>
              <a:spcBef>
                <a:spcPct val="30000"/>
              </a:spcBef>
            </a:pPr>
            <a:r>
              <a:rPr lang="zh-CN" altLang="en-US" sz="2000" smtClean="0">
                <a:solidFill>
                  <a:schemeClr val="accent2"/>
                </a:solidFill>
                <a:latin typeface="黑体" panose="02010609060101010101" pitchFamily="49" charset="-122"/>
                <a:ea typeface="黑体" panose="02010609060101010101" pitchFamily="49" charset="-122"/>
              </a:rPr>
              <a:t>成本效能指数</a:t>
            </a:r>
            <a:r>
              <a:rPr lang="zh-CN" altLang="en-US" sz="2000" smtClean="0">
                <a:latin typeface="宋体" panose="02010600030101010101" pitchFamily="2" charset="-122"/>
              </a:rPr>
              <a:t>：</a:t>
            </a:r>
            <a:r>
              <a:rPr lang="en-US" altLang="zh-CN" sz="2000" smtClean="0">
                <a:latin typeface="宋体" panose="02010600030101010101" pitchFamily="2" charset="-122"/>
              </a:rPr>
              <a:t>CPI(Cost Performance Index)=BCWP/ACWP</a:t>
            </a:r>
          </a:p>
          <a:p>
            <a:pPr lvl="2" eaLnBrk="1" hangingPunct="1"/>
            <a:r>
              <a:rPr lang="zh-CN" altLang="en-US" smtClean="0">
                <a:latin typeface="宋体" panose="02010600030101010101" pitchFamily="2" charset="-122"/>
              </a:rPr>
              <a:t>费用的支出速度</a:t>
            </a:r>
          </a:p>
          <a:p>
            <a:pPr lvl="2" eaLnBrk="1" hangingPunct="1"/>
            <a:r>
              <a:rPr lang="en-US" altLang="zh-CN" smtClean="0">
                <a:latin typeface="宋体" panose="02010600030101010101" pitchFamily="2" charset="-122"/>
              </a:rPr>
              <a:t>=1</a:t>
            </a:r>
            <a:r>
              <a:rPr lang="zh-CN" altLang="en-US" smtClean="0">
                <a:latin typeface="宋体" panose="02010600030101010101" pitchFamily="2" charset="-122"/>
              </a:rPr>
              <a:t>：按照预算进行</a:t>
            </a:r>
          </a:p>
          <a:p>
            <a:pPr lvl="2" eaLnBrk="1" hangingPunct="1"/>
            <a:r>
              <a:rPr lang="en-US" altLang="zh-CN" smtClean="0">
                <a:latin typeface="宋体" panose="02010600030101010101" pitchFamily="2" charset="-122"/>
              </a:rPr>
              <a:t>&gt;1</a:t>
            </a:r>
            <a:r>
              <a:rPr lang="zh-CN" altLang="en-US" smtClean="0">
                <a:latin typeface="宋体" panose="02010600030101010101" pitchFamily="2" charset="-122"/>
              </a:rPr>
              <a:t>：低于预算</a:t>
            </a:r>
          </a:p>
          <a:p>
            <a:pPr lvl="2" eaLnBrk="1" hangingPunct="1"/>
            <a:r>
              <a:rPr lang="en-US" altLang="zh-CN" smtClean="0">
                <a:latin typeface="宋体" panose="02010600030101010101" pitchFamily="2" charset="-122"/>
              </a:rPr>
              <a:t>&lt;1</a:t>
            </a:r>
            <a:r>
              <a:rPr lang="zh-CN" altLang="en-US" smtClean="0">
                <a:latin typeface="宋体" panose="02010600030101010101" pitchFamily="2" charset="-122"/>
              </a:rPr>
              <a:t>：超出预算</a:t>
            </a:r>
          </a:p>
          <a:p>
            <a:pPr lvl="1" eaLnBrk="1" hangingPunct="1"/>
            <a:r>
              <a:rPr lang="zh-CN" altLang="en-US" sz="2000" smtClean="0">
                <a:solidFill>
                  <a:schemeClr val="accent2"/>
                </a:solidFill>
                <a:latin typeface="黑体" panose="02010609060101010101" pitchFamily="49" charset="-122"/>
                <a:ea typeface="黑体" panose="02010609060101010101" pitchFamily="49" charset="-122"/>
              </a:rPr>
              <a:t>进度效能指标</a:t>
            </a:r>
            <a:r>
              <a:rPr lang="zh-CN" altLang="en-US" sz="2000" smtClean="0">
                <a:latin typeface="宋体" panose="02010600030101010101" pitchFamily="2" charset="-122"/>
              </a:rPr>
              <a:t>： </a:t>
            </a:r>
            <a:r>
              <a:rPr lang="en-US" altLang="zh-CN" sz="2000" smtClean="0">
                <a:latin typeface="宋体" panose="02010600030101010101" pitchFamily="2" charset="-122"/>
              </a:rPr>
              <a:t>SPI(Schedule  Performance Index)=BCWP/BCWS</a:t>
            </a:r>
          </a:p>
          <a:p>
            <a:pPr lvl="2" eaLnBrk="1" hangingPunct="1"/>
            <a:r>
              <a:rPr lang="zh-CN" altLang="en-US" smtClean="0">
                <a:latin typeface="宋体" panose="02010600030101010101" pitchFamily="2" charset="-122"/>
              </a:rPr>
              <a:t>已完成工作百分比</a:t>
            </a:r>
          </a:p>
          <a:p>
            <a:pPr lvl="2" eaLnBrk="1" hangingPunct="1"/>
            <a:r>
              <a:rPr lang="en-US" altLang="zh-CN" smtClean="0">
                <a:latin typeface="宋体" panose="02010600030101010101" pitchFamily="2" charset="-122"/>
              </a:rPr>
              <a:t>=1</a:t>
            </a:r>
            <a:r>
              <a:rPr lang="zh-CN" altLang="en-US" smtClean="0">
                <a:latin typeface="宋体" panose="02010600030101010101" pitchFamily="2" charset="-122"/>
              </a:rPr>
              <a:t>：按照进度进行</a:t>
            </a:r>
          </a:p>
          <a:p>
            <a:pPr lvl="2" eaLnBrk="1" hangingPunct="1"/>
            <a:r>
              <a:rPr lang="en-US" altLang="zh-CN" smtClean="0">
                <a:latin typeface="宋体" panose="02010600030101010101" pitchFamily="2" charset="-122"/>
              </a:rPr>
              <a:t>&gt;1</a:t>
            </a:r>
            <a:r>
              <a:rPr lang="zh-CN" altLang="en-US" smtClean="0">
                <a:latin typeface="宋体" panose="02010600030101010101" pitchFamily="2" charset="-122"/>
              </a:rPr>
              <a:t>：超前于进度</a:t>
            </a:r>
          </a:p>
          <a:p>
            <a:pPr lvl="2" eaLnBrk="1" hangingPunct="1"/>
            <a:r>
              <a:rPr lang="en-US" altLang="zh-CN" smtClean="0">
                <a:latin typeface="宋体" panose="02010600030101010101" pitchFamily="2" charset="-122"/>
              </a:rPr>
              <a:t>&lt;1</a:t>
            </a:r>
            <a:r>
              <a:rPr lang="zh-CN" altLang="en-US" smtClean="0">
                <a:latin typeface="宋体" panose="02010600030101010101" pitchFamily="2" charset="-122"/>
              </a:rPr>
              <a:t>：落后于进度</a:t>
            </a:r>
          </a:p>
          <a:p>
            <a:pPr eaLnBrk="1" hangingPunct="1"/>
            <a:endParaRPr lang="en-US" altLang="zh-CN" sz="2000" smtClean="0">
              <a:solidFill>
                <a:schemeClr val="accent2"/>
              </a:solidFill>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72"/>
    </mc:Choice>
    <mc:Fallback>
      <p:transition spd="slow" advTm="27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zh-CN" smtClean="0"/>
              <a:t>8.1  </a:t>
            </a:r>
            <a:r>
              <a:rPr kumimoji="1" lang="zh-CN" altLang="en-US" smtClean="0"/>
              <a:t>软件项目跟踪控制概述 </a:t>
            </a:r>
          </a:p>
        </p:txBody>
      </p:sp>
      <p:sp>
        <p:nvSpPr>
          <p:cNvPr id="16387" name="Rectangle 3"/>
          <p:cNvSpPr>
            <a:spLocks noGrp="1" noChangeArrowheads="1"/>
          </p:cNvSpPr>
          <p:nvPr>
            <p:ph type="body" idx="1"/>
          </p:nvPr>
        </p:nvSpPr>
        <p:spPr>
          <a:xfrm>
            <a:off x="323850" y="1844675"/>
            <a:ext cx="8640763" cy="5013325"/>
          </a:xfrm>
        </p:spPr>
        <p:txBody>
          <a:bodyPr/>
          <a:lstStyle/>
          <a:p>
            <a:pPr eaLnBrk="1" hangingPunct="1">
              <a:lnSpc>
                <a:spcPct val="120000"/>
              </a:lnSpc>
            </a:pPr>
            <a:r>
              <a:rPr lang="zh-CN" altLang="en-US" sz="2400" smtClean="0">
                <a:solidFill>
                  <a:schemeClr val="accent2"/>
                </a:solidFill>
                <a:ea typeface="黑体" panose="02010609060101010101" pitchFamily="49" charset="-122"/>
              </a:rPr>
              <a:t>项目跟踪控制</a:t>
            </a:r>
          </a:p>
          <a:p>
            <a:pPr eaLnBrk="1" hangingPunct="1">
              <a:lnSpc>
                <a:spcPct val="12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保证项目能够按照预先设定的计划轨道行驶，使项目不要偏离预定的发展进程。跟踪控制是一个反馈过程，需要在项目实施的全过程对项目进行跟踪控制。   </a:t>
            </a:r>
          </a:p>
          <a:p>
            <a:pPr eaLnBrk="1" hangingPunct="1">
              <a:lnSpc>
                <a:spcPct val="120000"/>
              </a:lnSpc>
            </a:pPr>
            <a:r>
              <a:rPr lang="zh-CN" altLang="en-US" sz="2400" smtClean="0">
                <a:solidFill>
                  <a:schemeClr val="accent2"/>
                </a:solidFill>
                <a:ea typeface="黑体" panose="02010609060101010101" pitchFamily="49" charset="-122"/>
              </a:rPr>
              <a:t>项目跟踪控制的基本步骤</a:t>
            </a:r>
            <a:endParaRPr lang="zh-CN" altLang="en-US" sz="2400" smtClean="0">
              <a:solidFill>
                <a:schemeClr val="accent1"/>
              </a:solidFill>
              <a:ea typeface="黑体" panose="02010609060101010101" pitchFamily="49" charset="-122"/>
            </a:endParaRPr>
          </a:p>
          <a:p>
            <a:pPr lvl="1" eaLnBrk="1" hangingPunct="1">
              <a:lnSpc>
                <a:spcPct val="120000"/>
              </a:lnSpc>
              <a:spcBef>
                <a:spcPct val="30000"/>
              </a:spcBef>
            </a:pPr>
            <a:r>
              <a:rPr lang="zh-CN" altLang="en-US" sz="2000" smtClean="0">
                <a:solidFill>
                  <a:schemeClr val="accent1"/>
                </a:solidFill>
                <a:ea typeface="黑体" panose="02010609060101010101" pitchFamily="49" charset="-122"/>
              </a:rPr>
              <a:t>建立标准</a:t>
            </a:r>
            <a:r>
              <a:rPr lang="zh-CN" altLang="en-US" sz="2000" smtClean="0">
                <a:solidFill>
                  <a:schemeClr val="accent2"/>
                </a:solidFill>
                <a:ea typeface="黑体" panose="02010609060101010101" pitchFamily="49" charset="-122"/>
              </a:rPr>
              <a:t>  </a:t>
            </a:r>
            <a:r>
              <a:rPr lang="zh-CN" altLang="en-US" sz="1800" smtClean="0"/>
              <a:t>即建立项目正确完成应该达到的目标</a:t>
            </a:r>
          </a:p>
          <a:p>
            <a:pPr lvl="1" eaLnBrk="1" hangingPunct="1">
              <a:lnSpc>
                <a:spcPct val="120000"/>
              </a:lnSpc>
              <a:spcBef>
                <a:spcPct val="30000"/>
              </a:spcBef>
            </a:pPr>
            <a:r>
              <a:rPr lang="zh-CN" altLang="en-US" sz="2000" smtClean="0">
                <a:solidFill>
                  <a:schemeClr val="accent1"/>
                </a:solidFill>
                <a:ea typeface="黑体" panose="02010609060101010101" pitchFamily="49" charset="-122"/>
              </a:rPr>
              <a:t>观察项目的性能</a:t>
            </a:r>
            <a:r>
              <a:rPr lang="zh-CN" altLang="en-US" sz="2000" smtClean="0">
                <a:solidFill>
                  <a:schemeClr val="accent2"/>
                </a:solidFill>
                <a:ea typeface="黑体" panose="02010609060101010101" pitchFamily="49" charset="-122"/>
              </a:rPr>
              <a:t>   </a:t>
            </a:r>
            <a:r>
              <a:rPr lang="zh-CN" altLang="en-US" sz="1800" smtClean="0"/>
              <a:t>建立项目监控和报告体系，确定为控制项目所必需的数据</a:t>
            </a:r>
          </a:p>
          <a:p>
            <a:pPr lvl="1" eaLnBrk="1" hangingPunct="1">
              <a:lnSpc>
                <a:spcPct val="120000"/>
              </a:lnSpc>
              <a:spcBef>
                <a:spcPct val="30000"/>
              </a:spcBef>
            </a:pPr>
            <a:r>
              <a:rPr lang="zh-CN" altLang="en-US" sz="2000" smtClean="0">
                <a:solidFill>
                  <a:schemeClr val="accent1"/>
                </a:solidFill>
                <a:ea typeface="黑体" panose="02010609060101010101" pitchFamily="49" charset="-122"/>
              </a:rPr>
              <a:t>测量和分析结果</a:t>
            </a:r>
            <a:r>
              <a:rPr lang="zh-CN" altLang="en-US" sz="1800" smtClean="0"/>
              <a:t>  将项目的实际结果与计划进行比较</a:t>
            </a:r>
          </a:p>
          <a:p>
            <a:pPr lvl="1" eaLnBrk="1" hangingPunct="1">
              <a:lnSpc>
                <a:spcPct val="120000"/>
              </a:lnSpc>
              <a:spcBef>
                <a:spcPct val="30000"/>
              </a:spcBef>
            </a:pPr>
            <a:r>
              <a:rPr lang="zh-CN" altLang="en-US" sz="2000" smtClean="0">
                <a:solidFill>
                  <a:schemeClr val="accent1"/>
                </a:solidFill>
                <a:ea typeface="黑体" panose="02010609060101010101" pitchFamily="49" charset="-122"/>
              </a:rPr>
              <a:t>采取必要措施</a:t>
            </a:r>
            <a:r>
              <a:rPr lang="zh-CN" altLang="en-US" sz="1800" smtClean="0"/>
              <a:t>   当实际的结果同计划有误差时，必要时修正项目计划</a:t>
            </a:r>
          </a:p>
          <a:p>
            <a:pPr lvl="1" eaLnBrk="1" hangingPunct="1">
              <a:lnSpc>
                <a:spcPct val="120000"/>
              </a:lnSpc>
              <a:spcBef>
                <a:spcPct val="30000"/>
              </a:spcBef>
            </a:pPr>
            <a:r>
              <a:rPr lang="zh-CN" altLang="en-US" sz="2000" smtClean="0">
                <a:solidFill>
                  <a:schemeClr val="accent1"/>
                </a:solidFill>
                <a:ea typeface="黑体" panose="02010609060101010101" pitchFamily="49" charset="-122"/>
              </a:rPr>
              <a:t>控制反馈</a:t>
            </a:r>
            <a:r>
              <a:rPr lang="zh-CN" altLang="en-US" sz="1800" smtClean="0"/>
              <a:t>   如果修正计划，应该通知有关人员和部门</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210"/>
    </mc:Choice>
    <mc:Fallback>
      <p:transition spd="slow" advTm="612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4035" name="Rectangle 3"/>
          <p:cNvSpPr>
            <a:spLocks noGrp="1" noChangeArrowheads="1"/>
          </p:cNvSpPr>
          <p:nvPr>
            <p:ph type="body" idx="1"/>
          </p:nvPr>
        </p:nvSpPr>
        <p:spPr>
          <a:xfrm>
            <a:off x="323850" y="1916113"/>
            <a:ext cx="8640763" cy="4941887"/>
          </a:xfrm>
        </p:spPr>
        <p:txBody>
          <a:bodyPr/>
          <a:lstStyle/>
          <a:p>
            <a:pPr eaLnBrk="1" hangingPunct="1">
              <a:lnSpc>
                <a:spcPct val="110000"/>
              </a:lnSpc>
              <a:spcBef>
                <a:spcPct val="20000"/>
              </a:spcBef>
            </a:pPr>
            <a:r>
              <a:rPr lang="zh-CN" altLang="en-US" sz="2000" smtClean="0">
                <a:latin typeface="黑体" panose="02010609060101010101" pitchFamily="49" charset="-122"/>
                <a:ea typeface="黑体" panose="02010609060101010101" pitchFamily="49" charset="-122"/>
              </a:rPr>
              <a:t>输出</a:t>
            </a:r>
            <a:r>
              <a:rPr lang="en-US" altLang="zh-CN" sz="2000" smtClean="0">
                <a:solidFill>
                  <a:schemeClr val="accent2"/>
                </a:solidFill>
                <a:ea typeface="黑体" panose="02010609060101010101" pitchFamily="49" charset="-122"/>
              </a:rPr>
              <a:t>——</a:t>
            </a:r>
            <a:r>
              <a:rPr lang="zh-CN" altLang="en-US" sz="2000" smtClean="0">
                <a:solidFill>
                  <a:schemeClr val="accent2"/>
                </a:solidFill>
                <a:latin typeface="黑体" panose="02010609060101010101" pitchFamily="49" charset="-122"/>
                <a:ea typeface="黑体" panose="02010609060101010101" pitchFamily="49" charset="-122"/>
              </a:rPr>
              <a:t>已获值导出度量</a:t>
            </a:r>
            <a:r>
              <a:rPr lang="en-US" altLang="zh-CN" sz="2000" smtClean="0">
                <a:solidFill>
                  <a:schemeClr val="accent2"/>
                </a:solidFill>
                <a:latin typeface="黑体" panose="02010609060101010101" pitchFamily="49" charset="-122"/>
                <a:ea typeface="黑体" panose="02010609060101010101" pitchFamily="49" charset="-122"/>
              </a:rPr>
              <a:t>-3</a:t>
            </a:r>
          </a:p>
          <a:p>
            <a:pPr lvl="1" eaLnBrk="1" hangingPunct="1">
              <a:lnSpc>
                <a:spcPct val="120000"/>
              </a:lnSpc>
              <a:spcBef>
                <a:spcPct val="30000"/>
              </a:spcBef>
            </a:pPr>
            <a:r>
              <a:rPr lang="zh-CN" altLang="en-US" sz="2000" smtClean="0">
                <a:solidFill>
                  <a:schemeClr val="accent2"/>
                </a:solidFill>
                <a:latin typeface="黑体" panose="02010609060101010101" pitchFamily="49" charset="-122"/>
                <a:ea typeface="黑体" panose="02010609060101010101" pitchFamily="49" charset="-122"/>
              </a:rPr>
              <a:t>工作完成的预测成本</a:t>
            </a:r>
            <a:endParaRPr lang="zh-CN" altLang="en-US" sz="2000" smtClean="0">
              <a:latin typeface="黑体" panose="02010609060101010101" pitchFamily="49" charset="-122"/>
              <a:ea typeface="黑体" panose="02010609060101010101" pitchFamily="49" charset="-122"/>
            </a:endParaRPr>
          </a:p>
          <a:p>
            <a:pPr lvl="3" eaLnBrk="1" hangingPunct="1">
              <a:lnSpc>
                <a:spcPct val="110000"/>
              </a:lnSpc>
            </a:pPr>
            <a:r>
              <a:rPr lang="en-US" altLang="zh-CN" b="1" smtClean="0">
                <a:ea typeface="黑体" panose="02010609060101010101" pitchFamily="49" charset="-122"/>
              </a:rPr>
              <a:t>EAC </a:t>
            </a:r>
            <a:r>
              <a:rPr lang="zh-CN" altLang="en-US" b="1" smtClean="0">
                <a:ea typeface="黑体" panose="02010609060101010101" pitchFamily="49" charset="-122"/>
              </a:rPr>
              <a:t>（</a:t>
            </a:r>
            <a:r>
              <a:rPr lang="en-US" altLang="zh-CN" b="1" smtClean="0">
                <a:ea typeface="黑体" panose="02010609060101010101" pitchFamily="49" charset="-122"/>
              </a:rPr>
              <a:t>Estimate At Completion</a:t>
            </a:r>
            <a:r>
              <a:rPr lang="zh-CN" altLang="en-US" b="1" smtClean="0">
                <a:ea typeface="黑体" panose="02010609060101010101" pitchFamily="49" charset="-122"/>
              </a:rPr>
              <a:t>） </a:t>
            </a:r>
            <a:r>
              <a:rPr lang="en-US" altLang="zh-CN" b="1" smtClean="0">
                <a:ea typeface="黑体" panose="02010609060101010101" pitchFamily="49" charset="-122"/>
              </a:rPr>
              <a:t>=BAC/CPI</a:t>
            </a:r>
          </a:p>
          <a:p>
            <a:pPr lvl="2" eaLnBrk="1" hangingPunct="1">
              <a:lnSpc>
                <a:spcPct val="110000"/>
              </a:lnSpc>
            </a:pPr>
            <a:r>
              <a:rPr lang="zh-CN" altLang="en-US" smtClean="0">
                <a:latin typeface="黑体" panose="02010609060101010101" pitchFamily="49" charset="-122"/>
                <a:ea typeface="黑体" panose="02010609060101010101" pitchFamily="49" charset="-122"/>
              </a:rPr>
              <a:t>其它借鉴公式</a:t>
            </a:r>
          </a:p>
          <a:p>
            <a:pPr lvl="3" eaLnBrk="1" hangingPunct="1">
              <a:lnSpc>
                <a:spcPct val="110000"/>
              </a:lnSpc>
            </a:pPr>
            <a:r>
              <a:rPr lang="en-US" altLang="zh-CN" b="1" smtClean="0">
                <a:ea typeface="黑体" panose="02010609060101010101" pitchFamily="49" charset="-122"/>
              </a:rPr>
              <a:t>EAC=BAC/(CPI*SPI)</a:t>
            </a:r>
          </a:p>
          <a:p>
            <a:pPr lvl="3" eaLnBrk="1" hangingPunct="1">
              <a:lnSpc>
                <a:spcPct val="110000"/>
              </a:lnSpc>
            </a:pPr>
            <a:r>
              <a:rPr lang="en-US" altLang="zh-CN" b="1" smtClean="0">
                <a:ea typeface="黑体" panose="02010609060101010101" pitchFamily="49" charset="-122"/>
              </a:rPr>
              <a:t>EAC=ACWP+(BAC-BCWP)</a:t>
            </a:r>
          </a:p>
          <a:p>
            <a:pPr lvl="3" eaLnBrk="1" hangingPunct="1">
              <a:lnSpc>
                <a:spcPct val="110000"/>
              </a:lnSpc>
            </a:pPr>
            <a:r>
              <a:rPr lang="en-US" altLang="zh-CN" b="1" smtClean="0">
                <a:ea typeface="黑体" panose="02010609060101010101" pitchFamily="49" charset="-122"/>
              </a:rPr>
              <a:t>EAC</a:t>
            </a:r>
            <a:r>
              <a:rPr lang="en-US" altLang="zh-CN" b="1" smtClean="0">
                <a:latin typeface="黑体" panose="02010609060101010101" pitchFamily="49" charset="-122"/>
                <a:ea typeface="黑体" panose="02010609060101010101" pitchFamily="49" charset="-122"/>
              </a:rPr>
              <a:t>= ACWP+</a:t>
            </a:r>
            <a:r>
              <a:rPr lang="zh-CN" altLang="en-US" b="1" smtClean="0">
                <a:latin typeface="黑体" panose="02010609060101010101" pitchFamily="49" charset="-122"/>
                <a:ea typeface="黑体" panose="02010609060101010101" pitchFamily="49" charset="-122"/>
              </a:rPr>
              <a:t>剩余工作的新估计</a:t>
            </a:r>
          </a:p>
          <a:p>
            <a:pPr lvl="1"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工作完成的成本差异</a:t>
            </a:r>
          </a:p>
          <a:p>
            <a:pPr lvl="2" eaLnBrk="1" hangingPunct="1">
              <a:lnSpc>
                <a:spcPct val="110000"/>
              </a:lnSpc>
            </a:pPr>
            <a:r>
              <a:rPr lang="en-US" altLang="zh-CN" smtClean="0">
                <a:ea typeface="黑体" panose="02010609060101010101" pitchFamily="49" charset="-122"/>
              </a:rPr>
              <a:t>VAC</a:t>
            </a:r>
            <a:r>
              <a:rPr lang="zh-CN" altLang="en-US" smtClean="0">
                <a:ea typeface="黑体" panose="02010609060101010101" pitchFamily="49" charset="-122"/>
              </a:rPr>
              <a:t>（</a:t>
            </a:r>
            <a:r>
              <a:rPr lang="en-US" altLang="zh-CN" smtClean="0">
                <a:ea typeface="黑体" panose="02010609060101010101" pitchFamily="49" charset="-122"/>
              </a:rPr>
              <a:t>Variance At Completion</a:t>
            </a:r>
            <a:r>
              <a:rPr lang="zh-CN" altLang="en-US" smtClean="0">
                <a:ea typeface="黑体" panose="02010609060101010101" pitchFamily="49" charset="-122"/>
              </a:rPr>
              <a:t>）</a:t>
            </a:r>
            <a:r>
              <a:rPr lang="en-US" altLang="zh-CN" smtClean="0">
                <a:ea typeface="黑体" panose="02010609060101010101" pitchFamily="49" charset="-122"/>
              </a:rPr>
              <a:t>= BAC- EAC</a:t>
            </a:r>
          </a:p>
          <a:p>
            <a:pPr lvl="1"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项目完成的预测时间</a:t>
            </a:r>
            <a:r>
              <a:rPr lang="zh-CN" altLang="en-US" sz="2000" smtClean="0">
                <a:latin typeface="黑体" panose="02010609060101010101" pitchFamily="49" charset="-122"/>
                <a:ea typeface="黑体" panose="02010609060101010101" pitchFamily="49" charset="-122"/>
              </a:rPr>
              <a:t> </a:t>
            </a:r>
          </a:p>
          <a:p>
            <a:pPr lvl="2" eaLnBrk="1" hangingPunct="1">
              <a:lnSpc>
                <a:spcPct val="110000"/>
              </a:lnSpc>
            </a:pPr>
            <a:r>
              <a:rPr lang="en-US" altLang="zh-CN" smtClean="0">
                <a:ea typeface="黑体" panose="02010609060101010101" pitchFamily="49" charset="-122"/>
              </a:rPr>
              <a:t>SAC(Schedule At Completion )=</a:t>
            </a:r>
            <a:r>
              <a:rPr lang="zh-CN" altLang="en-US" smtClean="0">
                <a:latin typeface="黑体" panose="02010609060101010101" pitchFamily="49" charset="-122"/>
                <a:ea typeface="黑体" panose="02010609060101010101" pitchFamily="49" charset="-122"/>
              </a:rPr>
              <a:t>完成时的进度计划</a:t>
            </a:r>
            <a:r>
              <a:rPr lang="en-US" altLang="zh-CN" smtClean="0">
                <a:latin typeface="黑体" panose="02010609060101010101" pitchFamily="49" charset="-122"/>
                <a:ea typeface="黑体" panose="02010609060101010101" pitchFamily="49" charset="-122"/>
              </a:rPr>
              <a:t>/</a:t>
            </a:r>
            <a:r>
              <a:rPr lang="en-US" altLang="zh-CN" smtClean="0">
                <a:ea typeface="黑体" panose="02010609060101010101" pitchFamily="49" charset="-122"/>
              </a:rPr>
              <a:t>SPI</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9031"/>
    </mc:Choice>
    <mc:Fallback>
      <p:transition spd="slow" advTm="129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5059" name="Rectangle 3"/>
          <p:cNvSpPr>
            <a:spLocks noGrp="1" noChangeArrowheads="1"/>
          </p:cNvSpPr>
          <p:nvPr>
            <p:ph type="body" idx="1"/>
          </p:nvPr>
        </p:nvSpPr>
        <p:spPr>
          <a:xfrm>
            <a:off x="395288" y="1916113"/>
            <a:ext cx="8569325" cy="4941887"/>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性能分析实例</a:t>
            </a:r>
          </a:p>
          <a:p>
            <a:pPr eaLnBrk="1" hangingPunct="1"/>
            <a:endParaRPr lang="en-US" altLang="zh-CN" sz="2000" smtClean="0">
              <a:solidFill>
                <a:schemeClr val="accent2"/>
              </a:solidFill>
              <a:latin typeface="黑体" panose="02010609060101010101" pitchFamily="49" charset="-122"/>
              <a:ea typeface="黑体" panose="02010609060101010101" pitchFamily="49" charset="-122"/>
            </a:endParaRPr>
          </a:p>
        </p:txBody>
      </p:sp>
      <p:grpSp>
        <p:nvGrpSpPr>
          <p:cNvPr id="45060" name="Group 4"/>
          <p:cNvGrpSpPr>
            <a:grpSpLocks/>
          </p:cNvGrpSpPr>
          <p:nvPr/>
        </p:nvGrpSpPr>
        <p:grpSpPr bwMode="auto">
          <a:xfrm>
            <a:off x="611188" y="2349500"/>
            <a:ext cx="8137525" cy="2735263"/>
            <a:chOff x="1774" y="11112"/>
            <a:chExt cx="8306" cy="4251"/>
          </a:xfrm>
        </p:grpSpPr>
        <p:sp>
          <p:nvSpPr>
            <p:cNvPr id="45068" name="AutoShape 5"/>
            <p:cNvSpPr>
              <a:spLocks noChangeAspect="1" noChangeArrowheads="1" noTextEdit="1"/>
            </p:cNvSpPr>
            <p:nvPr/>
          </p:nvSpPr>
          <p:spPr bwMode="auto">
            <a:xfrm>
              <a:off x="1774" y="11112"/>
              <a:ext cx="8306" cy="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5069" name="Text Box 6"/>
            <p:cNvSpPr txBox="1">
              <a:spLocks noChangeArrowheads="1"/>
            </p:cNvSpPr>
            <p:nvPr/>
          </p:nvSpPr>
          <p:spPr bwMode="auto">
            <a:xfrm>
              <a:off x="5178" y="14898"/>
              <a:ext cx="690" cy="465"/>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时间</a:t>
              </a:r>
            </a:p>
          </p:txBody>
        </p:sp>
        <p:grpSp>
          <p:nvGrpSpPr>
            <p:cNvPr id="45070" name="Group 7"/>
            <p:cNvGrpSpPr>
              <a:grpSpLocks/>
            </p:cNvGrpSpPr>
            <p:nvPr/>
          </p:nvGrpSpPr>
          <p:grpSpPr bwMode="auto">
            <a:xfrm>
              <a:off x="1920" y="11193"/>
              <a:ext cx="8100" cy="3906"/>
              <a:chOff x="1542" y="1946"/>
              <a:chExt cx="8100" cy="3906"/>
            </a:xfrm>
          </p:grpSpPr>
          <p:sp>
            <p:nvSpPr>
              <p:cNvPr id="45071" name="Rectangle 8"/>
              <p:cNvSpPr>
                <a:spLocks noChangeArrowheads="1"/>
              </p:cNvSpPr>
              <p:nvPr/>
            </p:nvSpPr>
            <p:spPr bwMode="auto">
              <a:xfrm>
                <a:off x="5582" y="5171"/>
                <a:ext cx="1366" cy="270"/>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5072" name="Rectangle 9"/>
              <p:cNvSpPr>
                <a:spLocks noChangeArrowheads="1"/>
              </p:cNvSpPr>
              <p:nvPr/>
            </p:nvSpPr>
            <p:spPr bwMode="auto">
              <a:xfrm>
                <a:off x="1710" y="2516"/>
                <a:ext cx="2506" cy="270"/>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5073" name="Rectangle 10"/>
              <p:cNvSpPr>
                <a:spLocks noChangeArrowheads="1"/>
              </p:cNvSpPr>
              <p:nvPr/>
            </p:nvSpPr>
            <p:spPr bwMode="auto">
              <a:xfrm>
                <a:off x="2100" y="3041"/>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B:$100</a:t>
                </a:r>
              </a:p>
            </p:txBody>
          </p:sp>
          <p:sp>
            <p:nvSpPr>
              <p:cNvPr id="45074" name="Rectangle 11"/>
              <p:cNvSpPr>
                <a:spLocks noChangeArrowheads="1"/>
              </p:cNvSpPr>
              <p:nvPr/>
            </p:nvSpPr>
            <p:spPr bwMode="auto">
              <a:xfrm>
                <a:off x="2716" y="3401"/>
                <a:ext cx="2536" cy="285"/>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5075" name="Rectangle 12"/>
              <p:cNvSpPr>
                <a:spLocks noChangeArrowheads="1"/>
              </p:cNvSpPr>
              <p:nvPr/>
            </p:nvSpPr>
            <p:spPr bwMode="auto">
              <a:xfrm>
                <a:off x="2206" y="3911"/>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C:$100</a:t>
                </a:r>
              </a:p>
            </p:txBody>
          </p:sp>
          <p:sp>
            <p:nvSpPr>
              <p:cNvPr id="45076" name="Rectangle 13"/>
              <p:cNvSpPr>
                <a:spLocks noChangeArrowheads="1"/>
              </p:cNvSpPr>
              <p:nvPr/>
            </p:nvSpPr>
            <p:spPr bwMode="auto">
              <a:xfrm>
                <a:off x="3690" y="4271"/>
                <a:ext cx="2536" cy="285"/>
              </a:xfrm>
              <a:prstGeom prst="rect">
                <a:avLst/>
              </a:prstGeom>
              <a:solidFill>
                <a:srgbClr val="000000"/>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45077" name="Rectangle 14"/>
              <p:cNvSpPr>
                <a:spLocks noChangeArrowheads="1"/>
              </p:cNvSpPr>
              <p:nvPr/>
            </p:nvSpPr>
            <p:spPr bwMode="auto">
              <a:xfrm>
                <a:off x="3674" y="4811"/>
                <a:ext cx="2536" cy="330"/>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D:$100</a:t>
                </a:r>
              </a:p>
            </p:txBody>
          </p:sp>
          <p:sp>
            <p:nvSpPr>
              <p:cNvPr id="45078" name="Rectangle 15"/>
              <p:cNvSpPr>
                <a:spLocks noChangeArrowheads="1"/>
              </p:cNvSpPr>
              <p:nvPr/>
            </p:nvSpPr>
            <p:spPr bwMode="auto">
              <a:xfrm>
                <a:off x="1694" y="2156"/>
                <a:ext cx="2536" cy="315"/>
              </a:xfrm>
              <a:prstGeom prst="rect">
                <a:avLst/>
              </a:prstGeom>
              <a:solidFill>
                <a:srgbClr val="FFFFFF"/>
              </a:solidFill>
              <a:ln w="9525">
                <a:solidFill>
                  <a:srgbClr val="000000"/>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nSpc>
                    <a:spcPct val="64000"/>
                  </a:lnSpc>
                </a:pPr>
                <a:r>
                  <a:rPr kumimoji="0" lang="zh-CN" altLang="en-US" sz="700" b="0">
                    <a:solidFill>
                      <a:schemeClr val="tx1"/>
                    </a:solidFill>
                    <a:latin typeface="Times New Roman" panose="02020603050405020304" pitchFamily="18" charset="0"/>
                  </a:rPr>
                  <a:t>任务</a:t>
                </a:r>
                <a:r>
                  <a:rPr kumimoji="0" lang="en-US" altLang="zh-CN" sz="700" b="0">
                    <a:solidFill>
                      <a:schemeClr val="tx1"/>
                    </a:solidFill>
                    <a:latin typeface="Times New Roman" panose="02020603050405020304" pitchFamily="18" charset="0"/>
                  </a:rPr>
                  <a:t>A:$100</a:t>
                </a:r>
              </a:p>
            </p:txBody>
          </p:sp>
          <p:sp>
            <p:nvSpPr>
              <p:cNvPr id="45079" name="Line 16"/>
              <p:cNvSpPr>
                <a:spLocks noChangeShapeType="1"/>
              </p:cNvSpPr>
              <p:nvPr/>
            </p:nvSpPr>
            <p:spPr bwMode="auto">
              <a:xfrm>
                <a:off x="1542" y="5576"/>
                <a:ext cx="810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080" name="Line 17"/>
              <p:cNvSpPr>
                <a:spLocks noChangeShapeType="1"/>
              </p:cNvSpPr>
              <p:nvPr/>
            </p:nvSpPr>
            <p:spPr bwMode="auto">
              <a:xfrm>
                <a:off x="6946" y="2021"/>
                <a:ext cx="16" cy="33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081" name="Text Box 18"/>
              <p:cNvSpPr txBox="1">
                <a:spLocks noChangeArrowheads="1"/>
              </p:cNvSpPr>
              <p:nvPr/>
            </p:nvSpPr>
            <p:spPr bwMode="auto">
              <a:xfrm>
                <a:off x="4786" y="1946"/>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计划</a:t>
                </a:r>
              </a:p>
            </p:txBody>
          </p:sp>
          <p:sp>
            <p:nvSpPr>
              <p:cNvPr id="45082" name="Text Box 19"/>
              <p:cNvSpPr txBox="1">
                <a:spLocks noChangeArrowheads="1"/>
              </p:cNvSpPr>
              <p:nvPr/>
            </p:nvSpPr>
            <p:spPr bwMode="auto">
              <a:xfrm>
                <a:off x="4816" y="2426"/>
                <a:ext cx="690" cy="465"/>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实际</a:t>
                </a:r>
              </a:p>
            </p:txBody>
          </p:sp>
          <p:sp>
            <p:nvSpPr>
              <p:cNvPr id="45083" name="Text Box 20"/>
              <p:cNvSpPr txBox="1">
                <a:spLocks noChangeArrowheads="1"/>
              </p:cNvSpPr>
              <p:nvPr/>
            </p:nvSpPr>
            <p:spPr bwMode="auto">
              <a:xfrm>
                <a:off x="7258" y="212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开始</a:t>
                </a:r>
              </a:p>
            </p:txBody>
          </p:sp>
          <p:sp>
            <p:nvSpPr>
              <p:cNvPr id="45084" name="Text Box 21"/>
              <p:cNvSpPr txBox="1">
                <a:spLocks noChangeArrowheads="1"/>
              </p:cNvSpPr>
              <p:nvPr/>
            </p:nvSpPr>
            <p:spPr bwMode="auto">
              <a:xfrm>
                <a:off x="8070" y="21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结束</a:t>
                </a:r>
              </a:p>
            </p:txBody>
          </p:sp>
          <p:sp>
            <p:nvSpPr>
              <p:cNvPr id="45085" name="Text Box 22"/>
              <p:cNvSpPr txBox="1">
                <a:spLocks noChangeArrowheads="1"/>
              </p:cNvSpPr>
              <p:nvPr/>
            </p:nvSpPr>
            <p:spPr bwMode="auto">
              <a:xfrm>
                <a:off x="8806" y="21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共计</a:t>
                </a:r>
              </a:p>
            </p:txBody>
          </p:sp>
          <p:sp>
            <p:nvSpPr>
              <p:cNvPr id="45086" name="Text Box 23"/>
              <p:cNvSpPr txBox="1">
                <a:spLocks noChangeArrowheads="1"/>
              </p:cNvSpPr>
              <p:nvPr/>
            </p:nvSpPr>
            <p:spPr bwMode="auto">
              <a:xfrm>
                <a:off x="5774" y="201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今天</a:t>
                </a:r>
              </a:p>
            </p:txBody>
          </p:sp>
          <p:sp>
            <p:nvSpPr>
              <p:cNvPr id="45087" name="Text Box 24"/>
              <p:cNvSpPr txBox="1">
                <a:spLocks noChangeArrowheads="1"/>
              </p:cNvSpPr>
              <p:nvPr/>
            </p:nvSpPr>
            <p:spPr bwMode="auto">
              <a:xfrm>
                <a:off x="7238" y="2534"/>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88" name="Text Box 25"/>
              <p:cNvSpPr txBox="1">
                <a:spLocks noChangeArrowheads="1"/>
              </p:cNvSpPr>
              <p:nvPr/>
            </p:nvSpPr>
            <p:spPr bwMode="auto">
              <a:xfrm>
                <a:off x="8050" y="251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89" name="Text Box 26"/>
              <p:cNvSpPr txBox="1">
                <a:spLocks noChangeArrowheads="1"/>
              </p:cNvSpPr>
              <p:nvPr/>
            </p:nvSpPr>
            <p:spPr bwMode="auto">
              <a:xfrm>
                <a:off x="8786" y="251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5090" name="Text Box 27"/>
              <p:cNvSpPr txBox="1">
                <a:spLocks noChangeArrowheads="1"/>
              </p:cNvSpPr>
              <p:nvPr/>
            </p:nvSpPr>
            <p:spPr bwMode="auto">
              <a:xfrm>
                <a:off x="7252" y="314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1" name="Text Box 28"/>
              <p:cNvSpPr txBox="1">
                <a:spLocks noChangeArrowheads="1"/>
              </p:cNvSpPr>
              <p:nvPr/>
            </p:nvSpPr>
            <p:spPr bwMode="auto">
              <a:xfrm>
                <a:off x="8064" y="312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2" name="Text Box 29"/>
              <p:cNvSpPr txBox="1">
                <a:spLocks noChangeArrowheads="1"/>
              </p:cNvSpPr>
              <p:nvPr/>
            </p:nvSpPr>
            <p:spPr bwMode="auto">
              <a:xfrm>
                <a:off x="8800" y="312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5093" name="Text Box 30"/>
              <p:cNvSpPr txBox="1">
                <a:spLocks noChangeArrowheads="1"/>
              </p:cNvSpPr>
              <p:nvPr/>
            </p:nvSpPr>
            <p:spPr bwMode="auto">
              <a:xfrm>
                <a:off x="7314" y="3929"/>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4" name="Text Box 31"/>
              <p:cNvSpPr txBox="1">
                <a:spLocks noChangeArrowheads="1"/>
              </p:cNvSpPr>
              <p:nvPr/>
            </p:nvSpPr>
            <p:spPr bwMode="auto">
              <a:xfrm>
                <a:off x="8126" y="39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5" name="Text Box 32"/>
              <p:cNvSpPr txBox="1">
                <a:spLocks noChangeArrowheads="1"/>
              </p:cNvSpPr>
              <p:nvPr/>
            </p:nvSpPr>
            <p:spPr bwMode="auto">
              <a:xfrm>
                <a:off x="8862" y="3905"/>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$100</a:t>
                </a:r>
              </a:p>
            </p:txBody>
          </p:sp>
          <p:sp>
            <p:nvSpPr>
              <p:cNvPr id="45096" name="Text Box 33"/>
              <p:cNvSpPr txBox="1">
                <a:spLocks noChangeArrowheads="1"/>
              </p:cNvSpPr>
              <p:nvPr/>
            </p:nvSpPr>
            <p:spPr bwMode="auto">
              <a:xfrm>
                <a:off x="7344" y="4664"/>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7" name="Text Box 34"/>
              <p:cNvSpPr txBox="1">
                <a:spLocks noChangeArrowheads="1"/>
              </p:cNvSpPr>
              <p:nvPr/>
            </p:nvSpPr>
            <p:spPr bwMode="auto">
              <a:xfrm>
                <a:off x="8156" y="464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$0</a:t>
                </a:r>
              </a:p>
            </p:txBody>
          </p:sp>
          <p:sp>
            <p:nvSpPr>
              <p:cNvPr id="45098" name="Text Box 35"/>
              <p:cNvSpPr txBox="1">
                <a:spLocks noChangeArrowheads="1"/>
              </p:cNvSpPr>
              <p:nvPr/>
            </p:nvSpPr>
            <p:spPr bwMode="auto">
              <a:xfrm>
                <a:off x="8892" y="4640"/>
                <a:ext cx="69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en-US" altLang="zh-CN" sz="900" b="0">
                    <a:solidFill>
                      <a:schemeClr val="tx1"/>
                    </a:solidFill>
                    <a:latin typeface="Times New Roman" panose="02020603050405020304" pitchFamily="18" charset="0"/>
                  </a:rPr>
                  <a:t>$50</a:t>
                </a:r>
              </a:p>
            </p:txBody>
          </p:sp>
          <p:sp>
            <p:nvSpPr>
              <p:cNvPr id="45099" name="Text Box 36"/>
              <p:cNvSpPr txBox="1">
                <a:spLocks noChangeArrowheads="1"/>
              </p:cNvSpPr>
              <p:nvPr/>
            </p:nvSpPr>
            <p:spPr bwMode="auto">
              <a:xfrm>
                <a:off x="7322" y="5051"/>
                <a:ext cx="2100" cy="390"/>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900" b="0">
                    <a:solidFill>
                      <a:schemeClr val="tx1"/>
                    </a:solidFill>
                    <a:latin typeface="Times New Roman" panose="02020603050405020304" pitchFamily="18" charset="0"/>
                  </a:rPr>
                  <a:t>已获价值 </a:t>
                </a:r>
                <a:r>
                  <a:rPr kumimoji="0" lang="en-US" altLang="zh-CN" sz="900" b="0">
                    <a:solidFill>
                      <a:schemeClr val="tx1"/>
                    </a:solidFill>
                    <a:latin typeface="Times New Roman" panose="02020603050405020304" pitchFamily="18" charset="0"/>
                  </a:rPr>
                  <a:t>= $350</a:t>
                </a:r>
              </a:p>
            </p:txBody>
          </p:sp>
          <p:sp>
            <p:nvSpPr>
              <p:cNvPr id="45100" name="Line 37"/>
              <p:cNvSpPr>
                <a:spLocks noChangeShapeType="1"/>
              </p:cNvSpPr>
              <p:nvPr/>
            </p:nvSpPr>
            <p:spPr bwMode="auto">
              <a:xfrm flipH="1">
                <a:off x="4230" y="2177"/>
                <a:ext cx="646" cy="150"/>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5101" name="Line 38"/>
              <p:cNvSpPr>
                <a:spLocks noChangeShapeType="1"/>
              </p:cNvSpPr>
              <p:nvPr/>
            </p:nvSpPr>
            <p:spPr bwMode="auto">
              <a:xfrm>
                <a:off x="4230" y="2612"/>
                <a:ext cx="660" cy="1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5102" name="Line 39"/>
              <p:cNvSpPr>
                <a:spLocks noChangeShapeType="1"/>
              </p:cNvSpPr>
              <p:nvPr/>
            </p:nvSpPr>
            <p:spPr bwMode="auto">
              <a:xfrm>
                <a:off x="6286" y="2252"/>
                <a:ext cx="660" cy="31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5103" name="Line 40"/>
              <p:cNvSpPr>
                <a:spLocks noChangeShapeType="1"/>
              </p:cNvSpPr>
              <p:nvPr/>
            </p:nvSpPr>
            <p:spPr bwMode="auto">
              <a:xfrm>
                <a:off x="5386" y="5852"/>
                <a:ext cx="3750" cy="0"/>
              </a:xfrm>
              <a:prstGeom prst="line">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grpSp>
        <p:nvGrpSpPr>
          <p:cNvPr id="45061" name="Group 48"/>
          <p:cNvGrpSpPr>
            <a:grpSpLocks/>
          </p:cNvGrpSpPr>
          <p:nvPr/>
        </p:nvGrpSpPr>
        <p:grpSpPr bwMode="auto">
          <a:xfrm>
            <a:off x="801688" y="5084763"/>
            <a:ext cx="7947025" cy="1404937"/>
            <a:chOff x="505" y="3203"/>
            <a:chExt cx="5006" cy="885"/>
          </a:xfrm>
        </p:grpSpPr>
        <p:sp>
          <p:nvSpPr>
            <p:cNvPr id="45062" name="Text Box 41"/>
            <p:cNvSpPr txBox="1">
              <a:spLocks noChangeArrowheads="1"/>
            </p:cNvSpPr>
            <p:nvPr/>
          </p:nvSpPr>
          <p:spPr bwMode="auto">
            <a:xfrm>
              <a:off x="521" y="3203"/>
              <a:ext cx="2677"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ea typeface="黑体" panose="02010609060101010101" pitchFamily="49" charset="-122"/>
                </a:rPr>
                <a:t>则：</a:t>
              </a:r>
              <a:r>
                <a:rPr lang="en-US" altLang="zh-CN" sz="2000">
                  <a:solidFill>
                    <a:schemeClr val="accent2"/>
                  </a:solidFill>
                </a:rPr>
                <a:t>BCWS=$400 , BCWP=$350</a:t>
              </a:r>
              <a:r>
                <a:rPr lang="zh-CN" altLang="en-US" sz="2000">
                  <a:solidFill>
                    <a:schemeClr val="accent2"/>
                  </a:solidFill>
                </a:rPr>
                <a:t>；</a:t>
              </a:r>
            </a:p>
          </p:txBody>
        </p:sp>
        <p:sp>
          <p:nvSpPr>
            <p:cNvPr id="45063" name="Text Box 42"/>
            <p:cNvSpPr txBox="1">
              <a:spLocks noChangeArrowheads="1"/>
            </p:cNvSpPr>
            <p:nvPr/>
          </p:nvSpPr>
          <p:spPr bwMode="auto">
            <a:xfrm>
              <a:off x="521" y="3822"/>
              <a:ext cx="1860"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ea typeface="黑体" panose="02010609060101010101" pitchFamily="49" charset="-122"/>
                </a:rPr>
                <a:t>若</a:t>
              </a:r>
              <a:r>
                <a:rPr lang="zh-CN" altLang="en-US" sz="2000">
                  <a:solidFill>
                    <a:schemeClr val="accent2"/>
                  </a:solidFill>
                </a:rPr>
                <a:t>  </a:t>
              </a:r>
              <a:r>
                <a:rPr lang="en-US" altLang="zh-CN" sz="2000">
                  <a:solidFill>
                    <a:schemeClr val="accent2"/>
                  </a:solidFill>
                </a:rPr>
                <a:t>BAC= $ 1000</a:t>
              </a:r>
              <a:r>
                <a:rPr lang="zh-CN" altLang="en-US" sz="2000">
                  <a:solidFill>
                    <a:schemeClr val="accent2"/>
                  </a:solidFill>
                </a:rPr>
                <a:t>，</a:t>
              </a:r>
            </a:p>
          </p:txBody>
        </p:sp>
        <p:sp>
          <p:nvSpPr>
            <p:cNvPr id="45064" name="Text Box 43"/>
            <p:cNvSpPr txBox="1">
              <a:spLocks noChangeArrowheads="1"/>
            </p:cNvSpPr>
            <p:nvPr/>
          </p:nvSpPr>
          <p:spPr bwMode="auto">
            <a:xfrm>
              <a:off x="505" y="3534"/>
              <a:ext cx="2511"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ea typeface="黑体" panose="02010609060101010101" pitchFamily="49" charset="-122"/>
                </a:rPr>
                <a:t>则：</a:t>
              </a:r>
              <a:r>
                <a:rPr lang="en-US" altLang="zh-CN" sz="2000">
                  <a:solidFill>
                    <a:schemeClr val="accent2"/>
                  </a:solidFill>
                </a:rPr>
                <a:t>SV=- $ 50</a:t>
              </a:r>
              <a:r>
                <a:rPr lang="zh-CN" altLang="en-US" sz="2000">
                  <a:solidFill>
                    <a:schemeClr val="accent2"/>
                  </a:solidFill>
                </a:rPr>
                <a:t>，</a:t>
              </a:r>
              <a:r>
                <a:rPr lang="en-US" altLang="zh-CN" sz="2000">
                  <a:solidFill>
                    <a:schemeClr val="accent2"/>
                  </a:solidFill>
                </a:rPr>
                <a:t>CV=- $ 350</a:t>
              </a:r>
              <a:r>
                <a:rPr lang="zh-CN" altLang="en-US" sz="2000">
                  <a:solidFill>
                    <a:schemeClr val="accent2"/>
                  </a:solidFill>
                </a:rPr>
                <a:t>；</a:t>
              </a:r>
            </a:p>
          </p:txBody>
        </p:sp>
        <p:sp>
          <p:nvSpPr>
            <p:cNvPr id="45065" name="Text Box 44"/>
            <p:cNvSpPr txBox="1">
              <a:spLocks noChangeArrowheads="1"/>
            </p:cNvSpPr>
            <p:nvPr/>
          </p:nvSpPr>
          <p:spPr bwMode="auto">
            <a:xfrm>
              <a:off x="2849" y="3521"/>
              <a:ext cx="2208"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en-US" altLang="zh-CN" sz="2000">
                  <a:solidFill>
                    <a:schemeClr val="accent2"/>
                  </a:solidFill>
                </a:rPr>
                <a:t>SPI= 87.5%</a:t>
              </a:r>
              <a:r>
                <a:rPr lang="zh-CN" altLang="en-US" sz="2000">
                  <a:solidFill>
                    <a:schemeClr val="accent2"/>
                  </a:solidFill>
                </a:rPr>
                <a:t>；</a:t>
              </a:r>
              <a:r>
                <a:rPr lang="en-US" altLang="zh-CN" sz="2000">
                  <a:solidFill>
                    <a:schemeClr val="accent2"/>
                  </a:solidFill>
                </a:rPr>
                <a:t>CPI=50%</a:t>
              </a:r>
            </a:p>
          </p:txBody>
        </p:sp>
        <p:sp>
          <p:nvSpPr>
            <p:cNvPr id="45066" name="Text Box 45"/>
            <p:cNvSpPr txBox="1">
              <a:spLocks noChangeArrowheads="1"/>
            </p:cNvSpPr>
            <p:nvPr/>
          </p:nvSpPr>
          <p:spPr bwMode="auto">
            <a:xfrm>
              <a:off x="3152" y="3203"/>
              <a:ext cx="2359"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ea typeface="黑体" panose="02010609060101010101" pitchFamily="49" charset="-122"/>
                </a:rPr>
                <a:t>假设目前</a:t>
              </a:r>
              <a:r>
                <a:rPr lang="zh-CN" altLang="en-US" sz="2000">
                  <a:solidFill>
                    <a:schemeClr val="accent2"/>
                  </a:solidFill>
                </a:rPr>
                <a:t>  </a:t>
              </a:r>
              <a:r>
                <a:rPr lang="en-US" altLang="zh-CN" sz="2000">
                  <a:solidFill>
                    <a:schemeClr val="accent2"/>
                  </a:solidFill>
                </a:rPr>
                <a:t>ACWP= $ 700</a:t>
              </a:r>
              <a:r>
                <a:rPr lang="zh-CN" altLang="en-US" sz="2000">
                  <a:solidFill>
                    <a:schemeClr val="accent2"/>
                  </a:solidFill>
                </a:rPr>
                <a:t>，</a:t>
              </a:r>
            </a:p>
          </p:txBody>
        </p:sp>
        <p:sp>
          <p:nvSpPr>
            <p:cNvPr id="45067" name="Text Box 46"/>
            <p:cNvSpPr txBox="1">
              <a:spLocks noChangeArrowheads="1"/>
            </p:cNvSpPr>
            <p:nvPr/>
          </p:nvSpPr>
          <p:spPr bwMode="auto">
            <a:xfrm>
              <a:off x="2064" y="3838"/>
              <a:ext cx="28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solidFill>
                    <a:schemeClr val="accent2"/>
                  </a:solidFill>
                  <a:ea typeface="黑体" panose="02010609060101010101" pitchFamily="49" charset="-122"/>
                </a:rPr>
                <a:t>则：</a:t>
              </a:r>
              <a:r>
                <a:rPr lang="en-US" altLang="zh-CN" sz="2000">
                  <a:solidFill>
                    <a:schemeClr val="accent2"/>
                  </a:solidFill>
                </a:rPr>
                <a:t>EAC=1000/0.5= $2000</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718"/>
    </mc:Choice>
    <mc:Fallback>
      <p:transition spd="slow" advTm="63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8131" name="Rectangle 3"/>
          <p:cNvSpPr>
            <a:spLocks noGrp="1" noChangeArrowheads="1"/>
          </p:cNvSpPr>
          <p:nvPr>
            <p:ph type="body" sz="half" idx="1"/>
          </p:nvPr>
        </p:nvSpPr>
        <p:spPr>
          <a:xfrm>
            <a:off x="250825" y="1989138"/>
            <a:ext cx="8893175" cy="4868862"/>
          </a:xfrm>
        </p:spPr>
        <p:txBody>
          <a:bodyPr/>
          <a:lstStyle/>
          <a:p>
            <a:pPr eaLnBrk="1" hangingPunct="1">
              <a:lnSpc>
                <a:spcPct val="130000"/>
              </a:lnSpc>
              <a:spcBef>
                <a:spcPct val="50000"/>
              </a:spcBef>
            </a:pPr>
            <a:r>
              <a:rPr lang="zh-CN" altLang="en-US" sz="2400" smtClean="0">
                <a:solidFill>
                  <a:schemeClr val="accent2"/>
                </a:solidFill>
                <a:ea typeface="黑体" panose="02010609060101010101" pitchFamily="49" charset="-122"/>
              </a:rPr>
              <a:t>项目质量跟踪控制</a:t>
            </a:r>
            <a:r>
              <a:rPr lang="zh-CN" altLang="en-US" sz="2400" smtClean="0"/>
              <a:t> </a:t>
            </a:r>
          </a:p>
          <a:p>
            <a:pPr eaLnBrk="1" hangingPunct="1">
              <a:lnSpc>
                <a:spcPct val="130000"/>
              </a:lnSpc>
              <a:spcBef>
                <a:spcPct val="50000"/>
              </a:spcBef>
              <a:buFont typeface="Wingdings 2" panose="05020102010507070707" pitchFamily="18" charset="2"/>
              <a:buNone/>
            </a:pPr>
            <a:r>
              <a:rPr lang="zh-CN" altLang="en-US" sz="1800" smtClean="0"/>
              <a:t>      </a:t>
            </a:r>
            <a:r>
              <a:rPr lang="en-US" altLang="zh-CN" sz="2000" smtClean="0"/>
              <a:t>——</a:t>
            </a:r>
            <a:r>
              <a:rPr lang="zh-CN" altLang="en-US" sz="2000" smtClean="0"/>
              <a:t>通过质量跟踪的结果来判断项目执行过程的质量情况，决定产品是否可以接受，还是需要返工或者放弃产品。</a:t>
            </a:r>
          </a:p>
        </p:txBody>
      </p:sp>
      <p:grpSp>
        <p:nvGrpSpPr>
          <p:cNvPr id="48132" name="Group 13"/>
          <p:cNvGrpSpPr>
            <a:grpSpLocks/>
          </p:cNvGrpSpPr>
          <p:nvPr/>
        </p:nvGrpSpPr>
        <p:grpSpPr bwMode="auto">
          <a:xfrm>
            <a:off x="1042988" y="4076700"/>
            <a:ext cx="7777162" cy="1519238"/>
            <a:chOff x="748" y="2655"/>
            <a:chExt cx="4899" cy="957"/>
          </a:xfrm>
        </p:grpSpPr>
        <p:sp>
          <p:nvSpPr>
            <p:cNvPr id="48133" name="Text Box 8"/>
            <p:cNvSpPr txBox="1">
              <a:spLocks noChangeArrowheads="1"/>
            </p:cNvSpPr>
            <p:nvPr/>
          </p:nvSpPr>
          <p:spPr bwMode="auto">
            <a:xfrm>
              <a:off x="2243" y="2655"/>
              <a:ext cx="1966" cy="957"/>
            </a:xfrm>
            <a:prstGeom prst="rect">
              <a:avLst/>
            </a:prstGeom>
            <a:solidFill>
              <a:srgbClr val="CC6600"/>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黑体" panose="02010609060101010101" pitchFamily="49" charset="-122"/>
                  <a:ea typeface="黑体" panose="02010609060101010101" pitchFamily="49" charset="-122"/>
                </a:rPr>
                <a:t>方法：</a:t>
              </a:r>
            </a:p>
            <a:p>
              <a:pPr algn="l" eaLnBrk="1" hangingPunct="1">
                <a:spcBef>
                  <a:spcPct val="20000"/>
                </a:spcBef>
                <a:buClr>
                  <a:srgbClr val="FF0000"/>
                </a:buClr>
                <a:buSzPct val="55000"/>
                <a:buFont typeface="Monotype Sorts" charset="0"/>
                <a:buNone/>
              </a:pPr>
              <a:r>
                <a:rPr lang="zh-CN" altLang="en-US" sz="2000">
                  <a:latin typeface="黑体" panose="02010609060101010101" pitchFamily="49" charset="-122"/>
                  <a:ea typeface="黑体" panose="02010609060101010101" pitchFamily="49" charset="-122"/>
                </a:rPr>
                <a:t>质量度量</a:t>
              </a:r>
            </a:p>
            <a:p>
              <a:pPr algn="l" eaLnBrk="1" hangingPunct="1">
                <a:spcBef>
                  <a:spcPct val="20000"/>
                </a:spcBef>
                <a:buClr>
                  <a:srgbClr val="FF0000"/>
                </a:buClr>
                <a:buSzPct val="55000"/>
                <a:buFont typeface="Monotype Sorts" charset="0"/>
                <a:buNone/>
              </a:pPr>
              <a:r>
                <a:rPr lang="zh-CN" altLang="en-US" sz="2000">
                  <a:latin typeface="黑体" panose="02010609060101010101" pitchFamily="49" charset="-122"/>
                  <a:ea typeface="黑体" panose="02010609060101010101" pitchFamily="49" charset="-122"/>
                </a:rPr>
                <a:t>控制图法 </a:t>
              </a:r>
            </a:p>
            <a:p>
              <a:pPr algn="l" eaLnBrk="1" hangingPunct="1">
                <a:spcBef>
                  <a:spcPct val="20000"/>
                </a:spcBef>
                <a:buClr>
                  <a:srgbClr val="FF0000"/>
                </a:buClr>
                <a:buSzPct val="55000"/>
                <a:buFont typeface="Monotype Sorts" charset="0"/>
                <a:buNone/>
              </a:pPr>
              <a:r>
                <a:rPr lang="zh-CN" altLang="en-US" sz="2000">
                  <a:latin typeface="黑体" panose="02010609060101010101" pitchFamily="49" charset="-122"/>
                  <a:ea typeface="黑体" panose="02010609060101010101" pitchFamily="49" charset="-122"/>
                </a:rPr>
                <a:t>趋势分析法</a:t>
              </a:r>
            </a:p>
          </p:txBody>
        </p:sp>
        <p:sp>
          <p:nvSpPr>
            <p:cNvPr id="48134" name="Text Box 9"/>
            <p:cNvSpPr txBox="1">
              <a:spLocks noChangeArrowheads="1"/>
            </p:cNvSpPr>
            <p:nvPr/>
          </p:nvSpPr>
          <p:spPr bwMode="auto">
            <a:xfrm>
              <a:off x="748" y="2670"/>
              <a:ext cx="1140" cy="842"/>
            </a:xfrm>
            <a:prstGeom prst="rect">
              <a:avLst/>
            </a:prstGeom>
            <a:solidFill>
              <a:srgbClr val="CC6600"/>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黑体" panose="02010609060101010101" pitchFamily="49" charset="-122"/>
                  <a:ea typeface="黑体" panose="02010609060101010101" pitchFamily="49" charset="-122"/>
                </a:rPr>
                <a:t>输入：</a:t>
              </a:r>
            </a:p>
            <a:p>
              <a:pPr algn="l" eaLnBrk="1" hangingPunct="1">
                <a:spcBef>
                  <a:spcPct val="50000"/>
                </a:spcBef>
              </a:pPr>
              <a:r>
                <a:rPr lang="zh-CN" altLang="en-US" sz="2000">
                  <a:latin typeface="黑体" panose="02010609060101010101" pitchFamily="49" charset="-122"/>
                  <a:ea typeface="黑体" panose="02010609060101010101" pitchFamily="49" charset="-122"/>
                </a:rPr>
                <a:t>质量计划标准</a:t>
              </a:r>
            </a:p>
            <a:p>
              <a:pPr algn="l" eaLnBrk="1" hangingPunct="1">
                <a:spcBef>
                  <a:spcPct val="50000"/>
                </a:spcBef>
              </a:pPr>
              <a:r>
                <a:rPr lang="zh-CN" altLang="en-US" sz="2000">
                  <a:latin typeface="黑体" panose="02010609060101010101" pitchFamily="49" charset="-122"/>
                  <a:ea typeface="黑体" panose="02010609060101010101" pitchFamily="49" charset="-122"/>
                </a:rPr>
                <a:t>软件产品</a:t>
              </a:r>
            </a:p>
          </p:txBody>
        </p:sp>
        <p:sp>
          <p:nvSpPr>
            <p:cNvPr id="48135" name="Text Box 10"/>
            <p:cNvSpPr txBox="1">
              <a:spLocks noChangeArrowheads="1"/>
            </p:cNvSpPr>
            <p:nvPr/>
          </p:nvSpPr>
          <p:spPr bwMode="auto">
            <a:xfrm>
              <a:off x="4522" y="2679"/>
              <a:ext cx="1125" cy="842"/>
            </a:xfrm>
            <a:prstGeom prst="rect">
              <a:avLst/>
            </a:prstGeom>
            <a:solidFill>
              <a:srgbClr val="CC6600"/>
            </a:solidFill>
            <a:ln w="25400">
              <a:solidFill>
                <a:schemeClr val="tx1"/>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a:latin typeface="黑体" panose="02010609060101010101" pitchFamily="49" charset="-122"/>
                  <a:ea typeface="黑体" panose="02010609060101010101" pitchFamily="49" charset="-122"/>
                </a:rPr>
                <a:t>输出：</a:t>
              </a:r>
            </a:p>
            <a:p>
              <a:pPr algn="l" eaLnBrk="1" hangingPunct="1">
                <a:spcBef>
                  <a:spcPct val="50000"/>
                </a:spcBef>
              </a:pPr>
              <a:r>
                <a:rPr lang="zh-CN" altLang="en-US" sz="2000">
                  <a:latin typeface="黑体" panose="02010609060101010101" pitchFamily="49" charset="-122"/>
                  <a:ea typeface="黑体" panose="02010609060101010101" pitchFamily="49" charset="-122"/>
                </a:rPr>
                <a:t>产品接收与否</a:t>
              </a:r>
            </a:p>
            <a:p>
              <a:pPr algn="l" eaLnBrk="1" hangingPunct="1">
                <a:spcBef>
                  <a:spcPct val="50000"/>
                </a:spcBef>
              </a:pPr>
              <a:r>
                <a:rPr lang="zh-CN" altLang="en-US" sz="2000">
                  <a:latin typeface="黑体" panose="02010609060101010101" pitchFamily="49" charset="-122"/>
                  <a:ea typeface="黑体" panose="02010609060101010101" pitchFamily="49" charset="-122"/>
                </a:rPr>
                <a:t>过程调整</a:t>
              </a:r>
            </a:p>
          </p:txBody>
        </p:sp>
        <p:sp>
          <p:nvSpPr>
            <p:cNvPr id="48136" name="Line 11"/>
            <p:cNvSpPr>
              <a:spLocks noChangeShapeType="1"/>
            </p:cNvSpPr>
            <p:nvPr/>
          </p:nvSpPr>
          <p:spPr bwMode="auto">
            <a:xfrm>
              <a:off x="1888" y="3131"/>
              <a:ext cx="376" cy="0"/>
            </a:xfrm>
            <a:prstGeom prst="line">
              <a:avLst/>
            </a:prstGeom>
            <a:noFill/>
            <a:ln w="254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7" name="Line 12"/>
            <p:cNvSpPr>
              <a:spLocks noChangeShapeType="1"/>
            </p:cNvSpPr>
            <p:nvPr/>
          </p:nvSpPr>
          <p:spPr bwMode="auto">
            <a:xfrm>
              <a:off x="4188" y="3131"/>
              <a:ext cx="376" cy="0"/>
            </a:xfrm>
            <a:prstGeom prst="line">
              <a:avLst/>
            </a:prstGeom>
            <a:noFill/>
            <a:ln w="254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246"/>
    </mc:Choice>
    <mc:Fallback>
      <p:transition spd="slow" advTm="29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kumimoji="1" lang="zh-CN" altLang="en-US" smtClean="0"/>
              <a:t>软件项目跟踪控制过程</a:t>
            </a:r>
          </a:p>
        </p:txBody>
      </p:sp>
      <p:sp>
        <p:nvSpPr>
          <p:cNvPr id="49155" name="Rectangle 3"/>
          <p:cNvSpPr>
            <a:spLocks noGrp="1" noChangeArrowheads="1"/>
          </p:cNvSpPr>
          <p:nvPr>
            <p:ph type="body" sz="half" idx="1"/>
          </p:nvPr>
        </p:nvSpPr>
        <p:spPr>
          <a:xfrm>
            <a:off x="539750" y="1916113"/>
            <a:ext cx="8604250" cy="4941887"/>
          </a:xfrm>
        </p:spPr>
        <p:txBody>
          <a:bodyPr/>
          <a:lstStyle/>
          <a:p>
            <a:pPr eaLnBrk="1" hangingPunct="1">
              <a:lnSpc>
                <a:spcPct val="110000"/>
              </a:lnSpc>
              <a:spcBef>
                <a:spcPct val="20000"/>
              </a:spcBef>
            </a:pPr>
            <a:r>
              <a:rPr lang="zh-CN" altLang="en-US" sz="2400" smtClean="0">
                <a:solidFill>
                  <a:schemeClr val="accent2"/>
                </a:solidFill>
                <a:ea typeface="黑体" panose="02010609060101010101" pitchFamily="49" charset="-122"/>
              </a:rPr>
              <a:t>项目风险的跟踪控制</a:t>
            </a:r>
            <a:r>
              <a:rPr lang="zh-CN" altLang="en-US" sz="2400" smtClean="0"/>
              <a:t> </a:t>
            </a:r>
          </a:p>
          <a:p>
            <a:pPr lvl="1" eaLnBrk="1" hangingPunct="1">
              <a:lnSpc>
                <a:spcPct val="110000"/>
              </a:lnSpc>
            </a:pPr>
            <a:r>
              <a:rPr lang="zh-CN" altLang="en-US" sz="2000" smtClean="0">
                <a:latin typeface="宋体" panose="02010600030101010101" pitchFamily="2" charset="-122"/>
              </a:rPr>
              <a:t>实施和跟踪风险管理计划</a:t>
            </a:r>
          </a:p>
          <a:p>
            <a:pPr lvl="1" eaLnBrk="1" hangingPunct="1">
              <a:lnSpc>
                <a:spcPct val="110000"/>
              </a:lnSpc>
            </a:pPr>
            <a:r>
              <a:rPr lang="zh-CN" altLang="en-US" sz="2000" smtClean="0">
                <a:latin typeface="宋体" panose="02010600030101010101" pitchFamily="2" charset="-122"/>
              </a:rPr>
              <a:t>确保针对风险策略正在合理使用</a:t>
            </a:r>
          </a:p>
          <a:p>
            <a:pPr lvl="1" eaLnBrk="1" hangingPunct="1">
              <a:lnSpc>
                <a:spcPct val="110000"/>
              </a:lnSpc>
            </a:pPr>
            <a:r>
              <a:rPr lang="zh-CN" altLang="en-US" sz="2000" smtClean="0">
                <a:latin typeface="宋体" panose="02010600030101010101" pitchFamily="2" charset="-122"/>
              </a:rPr>
              <a:t>监视剩余的风险和识别新的风险，</a:t>
            </a:r>
          </a:p>
          <a:p>
            <a:pPr lvl="1" eaLnBrk="1" hangingPunct="1">
              <a:lnSpc>
                <a:spcPct val="110000"/>
              </a:lnSpc>
            </a:pPr>
            <a:r>
              <a:rPr lang="zh-CN" altLang="en-US" sz="2000" smtClean="0">
                <a:latin typeface="宋体" panose="02010600030101010101" pitchFamily="2" charset="-122"/>
              </a:rPr>
              <a:t>收集可用于将来的风险分析信息</a:t>
            </a:r>
          </a:p>
          <a:p>
            <a:pPr eaLnBrk="1" hangingPunct="1">
              <a:lnSpc>
                <a:spcPct val="110000"/>
              </a:lnSpc>
              <a:spcBef>
                <a:spcPct val="20000"/>
              </a:spcBef>
              <a:buFont typeface="Wingdings 2" panose="05020102010507070707" pitchFamily="18" charset="2"/>
              <a:buNone/>
            </a:pPr>
            <a:r>
              <a:rPr lang="zh-CN" altLang="en-US" sz="2000" smtClean="0">
                <a:latin typeface="宋体" panose="02010600030101010101" pitchFamily="2" charset="-122"/>
              </a:rPr>
              <a:t> </a:t>
            </a:r>
          </a:p>
        </p:txBody>
      </p:sp>
      <p:grpSp>
        <p:nvGrpSpPr>
          <p:cNvPr id="49156" name="Group 14"/>
          <p:cNvGrpSpPr>
            <a:grpSpLocks/>
          </p:cNvGrpSpPr>
          <p:nvPr/>
        </p:nvGrpSpPr>
        <p:grpSpPr bwMode="auto">
          <a:xfrm>
            <a:off x="1042988" y="4292600"/>
            <a:ext cx="7777162" cy="2009775"/>
            <a:chOff x="336" y="2568"/>
            <a:chExt cx="5424" cy="1266"/>
          </a:xfrm>
        </p:grpSpPr>
        <p:sp>
          <p:nvSpPr>
            <p:cNvPr id="49157" name="Text Box 9"/>
            <p:cNvSpPr txBox="1">
              <a:spLocks noChangeArrowheads="1"/>
            </p:cNvSpPr>
            <p:nvPr/>
          </p:nvSpPr>
          <p:spPr bwMode="auto">
            <a:xfrm>
              <a:off x="1896" y="2568"/>
              <a:ext cx="2256" cy="1266"/>
            </a:xfrm>
            <a:prstGeom prst="rect">
              <a:avLst/>
            </a:prstGeom>
            <a:solidFill>
              <a:srgbClr val="6699FF"/>
            </a:solidFill>
            <a:ln w="25400">
              <a:solidFill>
                <a:srgbClr val="FF9933"/>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30000"/>
                </a:spcBef>
              </a:pPr>
              <a:r>
                <a:rPr lang="zh-CN" altLang="en-US" sz="2000" b="0">
                  <a:solidFill>
                    <a:srgbClr val="FFFFCC"/>
                  </a:solidFill>
                  <a:latin typeface="Arial Narrow" panose="020B0606020202030204" pitchFamily="34" charset="0"/>
                  <a:ea typeface="黑体" panose="02010609060101010101" pitchFamily="49" charset="-122"/>
                </a:rPr>
                <a:t>方法：</a:t>
              </a:r>
            </a:p>
            <a:p>
              <a:pPr algn="l" eaLnBrk="1" hangingPunct="1">
                <a:spcBef>
                  <a:spcPct val="30000"/>
                </a:spcBef>
              </a:pPr>
              <a:r>
                <a:rPr lang="zh-CN" altLang="en-US" sz="2000" b="0">
                  <a:solidFill>
                    <a:schemeClr val="tx1"/>
                  </a:solidFill>
                  <a:latin typeface="Arial Narrow" panose="020B0606020202030204" pitchFamily="34" charset="0"/>
                  <a:ea typeface="黑体" panose="02010609060101010101" pitchFamily="49" charset="-122"/>
                </a:rPr>
                <a:t>建立项目风险监控体系</a:t>
              </a:r>
            </a:p>
            <a:p>
              <a:pPr algn="l" eaLnBrk="1" hangingPunct="1">
                <a:spcBef>
                  <a:spcPct val="30000"/>
                </a:spcBef>
              </a:pPr>
              <a:r>
                <a:rPr lang="zh-CN" altLang="en-US" sz="2000" b="0">
                  <a:solidFill>
                    <a:schemeClr val="tx1"/>
                  </a:solidFill>
                  <a:latin typeface="Arial Narrow" panose="020B0606020202030204" pitchFamily="34" charset="0"/>
                  <a:ea typeface="黑体" panose="02010609060101010101" pitchFamily="49" charset="-122"/>
                </a:rPr>
                <a:t>风险审核</a:t>
              </a:r>
            </a:p>
            <a:p>
              <a:pPr algn="l" eaLnBrk="1" hangingPunct="1">
                <a:spcBef>
                  <a:spcPct val="30000"/>
                </a:spcBef>
              </a:pPr>
              <a:r>
                <a:rPr lang="zh-CN" altLang="en-US" sz="2000" b="0">
                  <a:solidFill>
                    <a:schemeClr val="tx1"/>
                  </a:solidFill>
                  <a:latin typeface="Arial Narrow" panose="020B0606020202030204" pitchFamily="34" charset="0"/>
                  <a:ea typeface="黑体" panose="02010609060101010101" pitchFamily="49" charset="-122"/>
                </a:rPr>
                <a:t>挣值分析</a:t>
              </a:r>
            </a:p>
            <a:p>
              <a:pPr algn="l" eaLnBrk="1" hangingPunct="1">
                <a:spcBef>
                  <a:spcPct val="30000"/>
                </a:spcBef>
              </a:pPr>
              <a:r>
                <a:rPr lang="zh-CN" altLang="en-US" sz="2000" b="0">
                  <a:solidFill>
                    <a:schemeClr val="tx1"/>
                  </a:solidFill>
                  <a:latin typeface="Arial Narrow" panose="020B0606020202030204" pitchFamily="34" charset="0"/>
                  <a:ea typeface="黑体" panose="02010609060101010101" pitchFamily="49" charset="-122"/>
                </a:rPr>
                <a:t>项目风险评价</a:t>
              </a:r>
            </a:p>
          </p:txBody>
        </p:sp>
        <p:sp>
          <p:nvSpPr>
            <p:cNvPr id="49158" name="Text Box 10"/>
            <p:cNvSpPr txBox="1">
              <a:spLocks noChangeArrowheads="1"/>
            </p:cNvSpPr>
            <p:nvPr/>
          </p:nvSpPr>
          <p:spPr bwMode="auto">
            <a:xfrm>
              <a:off x="336" y="2840"/>
              <a:ext cx="1152" cy="554"/>
            </a:xfrm>
            <a:prstGeom prst="rect">
              <a:avLst/>
            </a:prstGeom>
            <a:solidFill>
              <a:srgbClr val="6699FF"/>
            </a:solidFill>
            <a:ln w="25400">
              <a:solidFill>
                <a:srgbClr val="FF9933"/>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b="0">
                  <a:solidFill>
                    <a:srgbClr val="FFFFCC"/>
                  </a:solidFill>
                  <a:latin typeface="Arial Narrow" panose="020B0606020202030204" pitchFamily="34" charset="0"/>
                  <a:ea typeface="黑体" panose="02010609060101010101" pitchFamily="49" charset="-122"/>
                </a:rPr>
                <a:t>输入：</a:t>
              </a:r>
            </a:p>
            <a:p>
              <a:pPr algn="l" eaLnBrk="1" hangingPunct="1">
                <a:spcBef>
                  <a:spcPct val="50000"/>
                </a:spcBef>
              </a:pPr>
              <a:r>
                <a:rPr lang="zh-CN" altLang="en-US" sz="2000" b="0">
                  <a:solidFill>
                    <a:schemeClr val="tx1"/>
                  </a:solidFill>
                  <a:latin typeface="Arial Narrow" panose="020B0606020202030204" pitchFamily="34" charset="0"/>
                  <a:ea typeface="黑体" panose="02010609060101010101" pitchFamily="49" charset="-122"/>
                </a:rPr>
                <a:t>风险计划</a:t>
              </a:r>
            </a:p>
          </p:txBody>
        </p:sp>
        <p:sp>
          <p:nvSpPr>
            <p:cNvPr id="49159" name="Text Box 11"/>
            <p:cNvSpPr txBox="1">
              <a:spLocks noChangeArrowheads="1"/>
            </p:cNvSpPr>
            <p:nvPr/>
          </p:nvSpPr>
          <p:spPr bwMode="auto">
            <a:xfrm>
              <a:off x="4560" y="2831"/>
              <a:ext cx="1200" cy="746"/>
            </a:xfrm>
            <a:prstGeom prst="rect">
              <a:avLst/>
            </a:prstGeom>
            <a:solidFill>
              <a:srgbClr val="6699FF"/>
            </a:solidFill>
            <a:ln w="25400">
              <a:solidFill>
                <a:srgbClr val="FF9933"/>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eaLnBrk="1" hangingPunct="1">
                <a:spcBef>
                  <a:spcPct val="50000"/>
                </a:spcBef>
              </a:pPr>
              <a:r>
                <a:rPr lang="zh-CN" altLang="en-US" sz="2000" b="0">
                  <a:solidFill>
                    <a:srgbClr val="FFFFCC"/>
                  </a:solidFill>
                  <a:latin typeface="Arial Narrow" panose="020B0606020202030204" pitchFamily="34" charset="0"/>
                  <a:ea typeface="黑体" panose="02010609060101010101" pitchFamily="49" charset="-122"/>
                </a:rPr>
                <a:t>输出：</a:t>
              </a:r>
            </a:p>
            <a:p>
              <a:pPr algn="l" eaLnBrk="1" hangingPunct="1">
                <a:spcBef>
                  <a:spcPct val="50000"/>
                </a:spcBef>
              </a:pPr>
              <a:r>
                <a:rPr lang="zh-CN" altLang="en-US" sz="2000" b="0">
                  <a:solidFill>
                    <a:schemeClr val="tx1"/>
                  </a:solidFill>
                  <a:latin typeface="Arial Narrow" panose="020B0606020202030204" pitchFamily="34" charset="0"/>
                  <a:ea typeface="黑体" panose="02010609060101010101" pitchFamily="49" charset="-122"/>
                </a:rPr>
                <a:t>风险计划更新</a:t>
              </a:r>
            </a:p>
          </p:txBody>
        </p:sp>
        <p:sp>
          <p:nvSpPr>
            <p:cNvPr id="49160" name="Line 12"/>
            <p:cNvSpPr>
              <a:spLocks noChangeShapeType="1"/>
            </p:cNvSpPr>
            <p:nvPr/>
          </p:nvSpPr>
          <p:spPr bwMode="auto">
            <a:xfrm>
              <a:off x="1488" y="3144"/>
              <a:ext cx="432" cy="0"/>
            </a:xfrm>
            <a:prstGeom prst="line">
              <a:avLst/>
            </a:prstGeom>
            <a:noFill/>
            <a:ln w="25400">
              <a:solidFill>
                <a:srgbClr val="FF9933"/>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1" name="Line 13"/>
            <p:cNvSpPr>
              <a:spLocks noChangeShapeType="1"/>
            </p:cNvSpPr>
            <p:nvPr/>
          </p:nvSpPr>
          <p:spPr bwMode="auto">
            <a:xfrm>
              <a:off x="4128" y="3144"/>
              <a:ext cx="432" cy="0"/>
            </a:xfrm>
            <a:prstGeom prst="line">
              <a:avLst/>
            </a:prstGeom>
            <a:noFill/>
            <a:ln w="25400">
              <a:solidFill>
                <a:srgbClr val="FF9933"/>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128"/>
    </mc:Choice>
    <mc:Fallback>
      <p:transition spd="slow" advTm="23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zh-CN" altLang="en-US" smtClean="0"/>
              <a:t>本章内容提要</a:t>
            </a:r>
          </a:p>
        </p:txBody>
      </p:sp>
      <p:grpSp>
        <p:nvGrpSpPr>
          <p:cNvPr id="50179" name="Group 3"/>
          <p:cNvGrpSpPr>
            <a:grpSpLocks/>
          </p:cNvGrpSpPr>
          <p:nvPr/>
        </p:nvGrpSpPr>
        <p:grpSpPr bwMode="auto">
          <a:xfrm>
            <a:off x="969963" y="2487613"/>
            <a:ext cx="5689600" cy="3389312"/>
            <a:chOff x="611" y="1389"/>
            <a:chExt cx="3584" cy="2135"/>
          </a:xfrm>
        </p:grpSpPr>
        <p:grpSp>
          <p:nvGrpSpPr>
            <p:cNvPr id="50180" name="Group 4"/>
            <p:cNvGrpSpPr>
              <a:grpSpLocks/>
            </p:cNvGrpSpPr>
            <p:nvPr/>
          </p:nvGrpSpPr>
          <p:grpSpPr bwMode="auto">
            <a:xfrm>
              <a:off x="611" y="1389"/>
              <a:ext cx="3572" cy="205"/>
              <a:chOff x="385" y="1460"/>
              <a:chExt cx="3572" cy="324"/>
            </a:xfrm>
          </p:grpSpPr>
          <p:sp>
            <p:nvSpPr>
              <p:cNvPr id="50210"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211"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50212"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50181" name="Group 8"/>
            <p:cNvGrpSpPr>
              <a:grpSpLocks/>
            </p:cNvGrpSpPr>
            <p:nvPr/>
          </p:nvGrpSpPr>
          <p:grpSpPr bwMode="auto">
            <a:xfrm>
              <a:off x="611" y="1675"/>
              <a:ext cx="3572" cy="202"/>
              <a:chOff x="385" y="1831"/>
              <a:chExt cx="3572" cy="319"/>
            </a:xfrm>
          </p:grpSpPr>
          <p:grpSp>
            <p:nvGrpSpPr>
              <p:cNvPr id="50206" name="Group 9"/>
              <p:cNvGrpSpPr>
                <a:grpSpLocks/>
              </p:cNvGrpSpPr>
              <p:nvPr/>
            </p:nvGrpSpPr>
            <p:grpSpPr bwMode="auto">
              <a:xfrm>
                <a:off x="464" y="1831"/>
                <a:ext cx="3493" cy="319"/>
                <a:chOff x="464" y="1831"/>
                <a:chExt cx="3493" cy="319"/>
              </a:xfrm>
            </p:grpSpPr>
            <p:sp>
              <p:nvSpPr>
                <p:cNvPr id="50208"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209"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50207"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50182" name="Group 13"/>
            <p:cNvGrpSpPr>
              <a:grpSpLocks/>
            </p:cNvGrpSpPr>
            <p:nvPr/>
          </p:nvGrpSpPr>
          <p:grpSpPr bwMode="auto">
            <a:xfrm>
              <a:off x="611" y="1947"/>
              <a:ext cx="3584" cy="198"/>
              <a:chOff x="385" y="2209"/>
              <a:chExt cx="3584" cy="313"/>
            </a:xfrm>
          </p:grpSpPr>
          <p:sp>
            <p:nvSpPr>
              <p:cNvPr id="50203"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204"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50205"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50183" name="Group 17"/>
            <p:cNvGrpSpPr>
              <a:grpSpLocks/>
            </p:cNvGrpSpPr>
            <p:nvPr/>
          </p:nvGrpSpPr>
          <p:grpSpPr bwMode="auto">
            <a:xfrm>
              <a:off x="611" y="2219"/>
              <a:ext cx="3584" cy="198"/>
              <a:chOff x="385" y="2209"/>
              <a:chExt cx="3584" cy="313"/>
            </a:xfrm>
          </p:grpSpPr>
          <p:sp>
            <p:nvSpPr>
              <p:cNvPr id="50200"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201"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50202"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50184" name="Group 21"/>
            <p:cNvGrpSpPr>
              <a:grpSpLocks/>
            </p:cNvGrpSpPr>
            <p:nvPr/>
          </p:nvGrpSpPr>
          <p:grpSpPr bwMode="auto">
            <a:xfrm>
              <a:off x="611" y="2505"/>
              <a:ext cx="3584" cy="197"/>
              <a:chOff x="385" y="2209"/>
              <a:chExt cx="3584" cy="311"/>
            </a:xfrm>
          </p:grpSpPr>
          <p:sp>
            <p:nvSpPr>
              <p:cNvPr id="50197"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198"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50199" name="Rectangle 24"/>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50185" name="Group 25"/>
            <p:cNvGrpSpPr>
              <a:grpSpLocks/>
            </p:cNvGrpSpPr>
            <p:nvPr/>
          </p:nvGrpSpPr>
          <p:grpSpPr bwMode="auto">
            <a:xfrm>
              <a:off x="611" y="2760"/>
              <a:ext cx="3584" cy="230"/>
              <a:chOff x="385" y="2187"/>
              <a:chExt cx="3584" cy="363"/>
            </a:xfrm>
          </p:grpSpPr>
          <p:sp>
            <p:nvSpPr>
              <p:cNvPr id="50194"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195"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50196"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50186" name="Group 29"/>
            <p:cNvGrpSpPr>
              <a:grpSpLocks/>
            </p:cNvGrpSpPr>
            <p:nvPr/>
          </p:nvGrpSpPr>
          <p:grpSpPr bwMode="auto">
            <a:xfrm>
              <a:off x="611" y="3022"/>
              <a:ext cx="3584" cy="230"/>
              <a:chOff x="385" y="2187"/>
              <a:chExt cx="3584" cy="363"/>
            </a:xfrm>
          </p:grpSpPr>
          <p:sp>
            <p:nvSpPr>
              <p:cNvPr id="50191"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192"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50193"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50187" name="Group 33"/>
            <p:cNvGrpSpPr>
              <a:grpSpLocks/>
            </p:cNvGrpSpPr>
            <p:nvPr/>
          </p:nvGrpSpPr>
          <p:grpSpPr bwMode="auto">
            <a:xfrm>
              <a:off x="611" y="3294"/>
              <a:ext cx="3584" cy="230"/>
              <a:chOff x="385" y="2187"/>
              <a:chExt cx="3584" cy="363"/>
            </a:xfrm>
          </p:grpSpPr>
          <p:sp>
            <p:nvSpPr>
              <p:cNvPr id="50188"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0189"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50190"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44"/>
    </mc:Choice>
    <mc:Fallback>
      <p:transition spd="slow" advTm="3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pPr eaLnBrk="1" hangingPunct="1"/>
            <a:r>
              <a:rPr lang="en-US" altLang="zh-CN" smtClean="0"/>
              <a:t>8.5  </a:t>
            </a:r>
            <a:r>
              <a:rPr kumimoji="1" lang="zh-CN" altLang="en-US" smtClean="0"/>
              <a:t>软件项目评审 </a:t>
            </a:r>
          </a:p>
        </p:txBody>
      </p:sp>
      <p:sp>
        <p:nvSpPr>
          <p:cNvPr id="51203" name="Rectangle 3"/>
          <p:cNvSpPr>
            <a:spLocks noGrp="1" noChangeArrowheads="1"/>
          </p:cNvSpPr>
          <p:nvPr>
            <p:ph type="body" idx="1"/>
          </p:nvPr>
        </p:nvSpPr>
        <p:spPr>
          <a:xfrm>
            <a:off x="684213" y="1916113"/>
            <a:ext cx="8280400" cy="4941887"/>
          </a:xfrm>
        </p:spPr>
        <p:txBody>
          <a:bodyPr/>
          <a:lstStyle/>
          <a:p>
            <a:pPr eaLnBrk="1" hangingPunct="1">
              <a:lnSpc>
                <a:spcPct val="110000"/>
              </a:lnSpc>
              <a:spcBef>
                <a:spcPct val="20000"/>
              </a:spcBef>
            </a:pPr>
            <a:r>
              <a:rPr lang="zh-CN" altLang="en-US" sz="2400" smtClean="0">
                <a:solidFill>
                  <a:schemeClr val="accent2"/>
                </a:solidFill>
                <a:ea typeface="黑体" panose="02010609060101010101" pitchFamily="49" charset="-122"/>
              </a:rPr>
              <a:t>软件项目评审</a:t>
            </a:r>
            <a:r>
              <a:rPr lang="zh-CN" altLang="en-US" smtClean="0"/>
              <a:t> </a:t>
            </a:r>
          </a:p>
          <a:p>
            <a:pPr eaLnBrk="1" hangingPunct="1">
              <a:lnSpc>
                <a:spcPct val="110000"/>
              </a:lnSpc>
              <a:spcBef>
                <a:spcPct val="20000"/>
              </a:spcBef>
              <a:buFont typeface="Wingdings 2" panose="05020102010507070707" pitchFamily="18" charset="2"/>
              <a:buNone/>
            </a:pPr>
            <a:r>
              <a:rPr lang="zh-CN" altLang="en-US" sz="2000" smtClean="0"/>
              <a:t>     </a:t>
            </a:r>
            <a:r>
              <a:rPr lang="zh-CN" altLang="en-US" sz="2000" smtClean="0">
                <a:solidFill>
                  <a:schemeClr val="accent2"/>
                </a:solidFill>
              </a:rPr>
              <a:t> </a:t>
            </a:r>
            <a:r>
              <a:rPr lang="en-US" altLang="zh-CN" sz="2000" smtClean="0">
                <a:solidFill>
                  <a:schemeClr val="accent2"/>
                </a:solidFill>
              </a:rPr>
              <a:t>——</a:t>
            </a:r>
            <a:r>
              <a:rPr lang="zh-CN" altLang="en-US" sz="2000" smtClean="0"/>
              <a:t>项目评审是通过一定的方式对项目进行评价和审核的过程，通过项目评审，可以明确项目的执行状况，并确定采取的管理措施。</a:t>
            </a:r>
          </a:p>
          <a:p>
            <a:pPr eaLnBrk="1" hangingPunct="1">
              <a:lnSpc>
                <a:spcPct val="110000"/>
              </a:lnSpc>
              <a:spcBef>
                <a:spcPct val="20000"/>
              </a:spcBef>
            </a:pPr>
            <a:r>
              <a:rPr lang="zh-CN" altLang="en-US" sz="2400" smtClean="0">
                <a:solidFill>
                  <a:schemeClr val="accent2"/>
                </a:solidFill>
                <a:latin typeface="黑体" panose="02010609060101010101" pitchFamily="49" charset="-122"/>
                <a:ea typeface="黑体" panose="02010609060101010101" pitchFamily="49" charset="-122"/>
              </a:rPr>
              <a:t>评审内容</a:t>
            </a:r>
          </a:p>
          <a:p>
            <a:pPr lvl="1" eaLnBrk="1" hangingPunct="1">
              <a:lnSpc>
                <a:spcPct val="110000"/>
              </a:lnSpc>
            </a:pPr>
            <a:r>
              <a:rPr lang="zh-CN" altLang="en-US" sz="2000" smtClean="0">
                <a:latin typeface="宋体" panose="02010600030101010101" pitchFamily="2" charset="-122"/>
              </a:rPr>
              <a:t>进度计划</a:t>
            </a:r>
          </a:p>
          <a:p>
            <a:pPr lvl="1" eaLnBrk="1" hangingPunct="1">
              <a:lnSpc>
                <a:spcPct val="110000"/>
              </a:lnSpc>
            </a:pPr>
            <a:r>
              <a:rPr lang="zh-CN" altLang="en-US" sz="2000" smtClean="0">
                <a:latin typeface="宋体" panose="02010600030101010101" pitchFamily="2" charset="-122"/>
              </a:rPr>
              <a:t>质量计划</a:t>
            </a:r>
          </a:p>
          <a:p>
            <a:pPr lvl="1" eaLnBrk="1" hangingPunct="1">
              <a:lnSpc>
                <a:spcPct val="110000"/>
              </a:lnSpc>
            </a:pPr>
            <a:r>
              <a:rPr lang="zh-CN" altLang="en-US" sz="2000" smtClean="0">
                <a:latin typeface="宋体" panose="02010600030101010101" pitchFamily="2" charset="-122"/>
              </a:rPr>
              <a:t>配置计划</a:t>
            </a:r>
          </a:p>
          <a:p>
            <a:pPr lvl="1" eaLnBrk="1" hangingPunct="1">
              <a:lnSpc>
                <a:spcPct val="110000"/>
              </a:lnSpc>
            </a:pPr>
            <a:r>
              <a:rPr lang="zh-CN" altLang="en-US" sz="2000" smtClean="0">
                <a:latin typeface="宋体" panose="02010600030101010101" pitchFamily="2" charset="-122"/>
              </a:rPr>
              <a:t>风险计划</a:t>
            </a:r>
          </a:p>
          <a:p>
            <a:pPr lvl="1" eaLnBrk="1" hangingPunct="1">
              <a:lnSpc>
                <a:spcPct val="110000"/>
              </a:lnSpc>
            </a:pPr>
            <a:r>
              <a:rPr lang="zh-CN" altLang="en-US" sz="2000" smtClean="0">
                <a:latin typeface="宋体" panose="02010600030101010101" pitchFamily="2" charset="-122"/>
              </a:rPr>
              <a:t>沟通计划</a:t>
            </a:r>
          </a:p>
          <a:p>
            <a:pPr lvl="1" eaLnBrk="1" hangingPunct="1">
              <a:lnSpc>
                <a:spcPct val="110000"/>
              </a:lnSpc>
            </a:pPr>
            <a:r>
              <a:rPr lang="zh-CN" altLang="en-US" sz="2000" smtClean="0">
                <a:latin typeface="宋体" panose="02010600030101010101" pitchFamily="2" charset="-122"/>
              </a:rPr>
              <a:t>度量计划等等</a:t>
            </a:r>
            <a:endParaRPr lang="zh-CN" altLang="en-US" sz="2000" smtClean="0">
              <a:solidFill>
                <a:schemeClr val="accent2"/>
              </a:solidFill>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668"/>
    </mc:Choice>
    <mc:Fallback>
      <p:transition spd="slow" advTm="60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2227" name="Rectangle 3"/>
          <p:cNvSpPr>
            <a:spLocks noGrp="1" noChangeArrowheads="1"/>
          </p:cNvSpPr>
          <p:nvPr>
            <p:ph type="body" idx="1"/>
          </p:nvPr>
        </p:nvSpPr>
        <p:spPr>
          <a:xfrm>
            <a:off x="900113" y="1989138"/>
            <a:ext cx="8064500" cy="4868862"/>
          </a:xfrm>
        </p:spPr>
        <p:txBody>
          <a:bodyPr/>
          <a:lstStyle/>
          <a:p>
            <a:pPr eaLnBrk="1" hangingPunct="1">
              <a:lnSpc>
                <a:spcPct val="110000"/>
              </a:lnSpc>
              <a:spcBef>
                <a:spcPct val="20000"/>
              </a:spcBef>
            </a:pPr>
            <a:r>
              <a:rPr lang="zh-CN" altLang="en-US" sz="2400" smtClean="0">
                <a:solidFill>
                  <a:schemeClr val="accent2"/>
                </a:solidFill>
                <a:latin typeface="黑体" panose="02010609060101010101" pitchFamily="49" charset="-122"/>
                <a:ea typeface="黑体" panose="02010609060101010101" pitchFamily="49" charset="-122"/>
              </a:rPr>
              <a:t>评审类型</a:t>
            </a:r>
          </a:p>
          <a:p>
            <a:pPr lvl="1"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按活动类别分</a:t>
            </a:r>
          </a:p>
          <a:p>
            <a:pPr lvl="2" eaLnBrk="1" hangingPunct="1">
              <a:lnSpc>
                <a:spcPct val="110000"/>
              </a:lnSpc>
            </a:pPr>
            <a:r>
              <a:rPr lang="zh-CN" altLang="en-US" smtClean="0">
                <a:latin typeface="黑体" panose="02010609060101010101" pitchFamily="49" charset="-122"/>
              </a:rPr>
              <a:t>商务评审</a:t>
            </a:r>
          </a:p>
          <a:p>
            <a:pPr lvl="2" eaLnBrk="1" hangingPunct="1">
              <a:lnSpc>
                <a:spcPct val="110000"/>
              </a:lnSpc>
            </a:pPr>
            <a:r>
              <a:rPr lang="zh-CN" altLang="en-US" smtClean="0">
                <a:latin typeface="黑体" panose="02010609060101010101" pitchFamily="49" charset="-122"/>
              </a:rPr>
              <a:t>技术评审</a:t>
            </a:r>
          </a:p>
          <a:p>
            <a:pPr lvl="2" eaLnBrk="1" hangingPunct="1">
              <a:lnSpc>
                <a:spcPct val="110000"/>
              </a:lnSpc>
            </a:pPr>
            <a:r>
              <a:rPr lang="zh-CN" altLang="en-US" smtClean="0">
                <a:latin typeface="黑体" panose="02010609060101010101" pitchFamily="49" charset="-122"/>
              </a:rPr>
              <a:t>管理评审</a:t>
            </a:r>
          </a:p>
          <a:p>
            <a:pPr lvl="2" eaLnBrk="1" hangingPunct="1">
              <a:lnSpc>
                <a:spcPct val="110000"/>
              </a:lnSpc>
            </a:pPr>
            <a:r>
              <a:rPr lang="zh-CN" altLang="en-US" smtClean="0">
                <a:latin typeface="黑体" panose="02010609060101010101" pitchFamily="49" charset="-122"/>
              </a:rPr>
              <a:t>质量评审</a:t>
            </a:r>
          </a:p>
          <a:p>
            <a:pPr lvl="2" eaLnBrk="1" hangingPunct="1">
              <a:lnSpc>
                <a:spcPct val="110000"/>
              </a:lnSpc>
            </a:pPr>
            <a:r>
              <a:rPr lang="zh-CN" altLang="en-US" smtClean="0">
                <a:latin typeface="黑体" panose="02010609060101010101" pitchFamily="49" charset="-122"/>
              </a:rPr>
              <a:t>产品评审等等</a:t>
            </a:r>
          </a:p>
          <a:p>
            <a:pPr lvl="1" eaLnBrk="1" hangingPunct="1">
              <a:lnSpc>
                <a:spcPct val="110000"/>
              </a:lnSpc>
            </a:pPr>
            <a:r>
              <a:rPr lang="zh-CN" altLang="en-US" sz="2000" smtClean="0">
                <a:solidFill>
                  <a:schemeClr val="accent2"/>
                </a:solidFill>
                <a:latin typeface="黑体" panose="02010609060101010101" pitchFamily="49" charset="-122"/>
                <a:ea typeface="黑体" panose="02010609060101010101" pitchFamily="49" charset="-122"/>
              </a:rPr>
              <a:t>按时间类别分</a:t>
            </a:r>
          </a:p>
          <a:p>
            <a:pPr lvl="2" eaLnBrk="1" hangingPunct="1">
              <a:lnSpc>
                <a:spcPct val="110000"/>
              </a:lnSpc>
            </a:pPr>
            <a:r>
              <a:rPr lang="zh-CN" altLang="en-US" smtClean="0">
                <a:latin typeface="黑体" panose="02010609060101010101" pitchFamily="49" charset="-122"/>
              </a:rPr>
              <a:t>定期评审</a:t>
            </a:r>
          </a:p>
          <a:p>
            <a:pPr lvl="2" eaLnBrk="1" hangingPunct="1">
              <a:lnSpc>
                <a:spcPct val="110000"/>
              </a:lnSpc>
            </a:pPr>
            <a:r>
              <a:rPr lang="zh-CN" altLang="en-US" smtClean="0">
                <a:latin typeface="黑体" panose="02010609060101010101" pitchFamily="49" charset="-122"/>
              </a:rPr>
              <a:t>阶段评审</a:t>
            </a:r>
          </a:p>
          <a:p>
            <a:pPr lvl="2" eaLnBrk="1" hangingPunct="1">
              <a:lnSpc>
                <a:spcPct val="110000"/>
              </a:lnSpc>
            </a:pPr>
            <a:r>
              <a:rPr lang="zh-CN" altLang="en-US" smtClean="0">
                <a:latin typeface="黑体" panose="02010609060101010101" pitchFamily="49" charset="-122"/>
              </a:rPr>
              <a:t>事件评审等等</a:t>
            </a:r>
          </a:p>
          <a:p>
            <a:pPr eaLnBrk="1" hangingPunct="1">
              <a:lnSpc>
                <a:spcPct val="110000"/>
              </a:lnSpc>
              <a:spcBef>
                <a:spcPct val="20000"/>
              </a:spcBef>
            </a:pPr>
            <a:endParaRPr lang="en-US" altLang="zh-CN" sz="2000" smtClean="0">
              <a:solidFill>
                <a:schemeClr val="accent2"/>
              </a:solidFill>
              <a:latin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433"/>
    </mc:Choice>
    <mc:Fallback>
      <p:transition spd="slow" advTm="31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3251" name="Rectangle 3"/>
          <p:cNvSpPr>
            <a:spLocks noGrp="1" noChangeArrowheads="1"/>
          </p:cNvSpPr>
          <p:nvPr>
            <p:ph type="body" idx="1"/>
          </p:nvPr>
        </p:nvSpPr>
        <p:spPr>
          <a:xfrm>
            <a:off x="395288" y="1916113"/>
            <a:ext cx="8389937" cy="4941887"/>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定期评审</a:t>
            </a:r>
            <a:endParaRPr lang="zh-CN" altLang="en-US" smtClean="0">
              <a:solidFill>
                <a:schemeClr val="accent2"/>
              </a:solidFill>
            </a:endParaRPr>
          </a:p>
          <a:p>
            <a:pPr eaLnBrk="1" hangingPunct="1">
              <a:buFont typeface="Wingdings 2" panose="05020102010507070707" pitchFamily="18" charset="2"/>
              <a:buNone/>
            </a:pPr>
            <a:r>
              <a:rPr lang="zh-CN" altLang="en-US" sz="2000" smtClean="0"/>
              <a:t>   </a:t>
            </a:r>
            <a:endParaRPr lang="zh-CN" altLang="en-US" smtClean="0"/>
          </a:p>
        </p:txBody>
      </p:sp>
      <p:grpSp>
        <p:nvGrpSpPr>
          <p:cNvPr id="53252" name="Group 19"/>
          <p:cNvGrpSpPr>
            <a:grpSpLocks/>
          </p:cNvGrpSpPr>
          <p:nvPr/>
        </p:nvGrpSpPr>
        <p:grpSpPr bwMode="auto">
          <a:xfrm>
            <a:off x="865188" y="2520950"/>
            <a:ext cx="7810500" cy="4003675"/>
            <a:chOff x="545" y="1496"/>
            <a:chExt cx="4920" cy="2522"/>
          </a:xfrm>
        </p:grpSpPr>
        <p:sp>
          <p:nvSpPr>
            <p:cNvPr id="53253" name="Rectangle 5"/>
            <p:cNvSpPr>
              <a:spLocks noChangeArrowheads="1"/>
            </p:cNvSpPr>
            <p:nvPr/>
          </p:nvSpPr>
          <p:spPr bwMode="auto">
            <a:xfrm>
              <a:off x="1732" y="1570"/>
              <a:ext cx="1750" cy="332"/>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准备评审要素</a:t>
              </a:r>
            </a:p>
          </p:txBody>
        </p:sp>
        <p:sp>
          <p:nvSpPr>
            <p:cNvPr id="53254" name="Line 6"/>
            <p:cNvSpPr>
              <a:spLocks noChangeShapeType="1"/>
            </p:cNvSpPr>
            <p:nvPr/>
          </p:nvSpPr>
          <p:spPr bwMode="auto">
            <a:xfrm>
              <a:off x="1202" y="1706"/>
              <a:ext cx="530" cy="11"/>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3255" name="Text Box 7"/>
            <p:cNvSpPr txBox="1">
              <a:spLocks noChangeArrowheads="1"/>
            </p:cNvSpPr>
            <p:nvPr/>
          </p:nvSpPr>
          <p:spPr bwMode="auto">
            <a:xfrm>
              <a:off x="545" y="1496"/>
              <a:ext cx="702" cy="410"/>
            </a:xfrm>
            <a:prstGeom prst="rect">
              <a:avLst/>
            </a:prstGeom>
            <a:solidFill>
              <a:srgbClr val="CC66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1800">
                  <a:latin typeface="黑体" panose="02010609060101010101" pitchFamily="49" charset="-122"/>
                  <a:ea typeface="黑体" panose="02010609060101010101" pitchFamily="49" charset="-122"/>
                </a:rPr>
                <a:t>到达定期</a:t>
              </a:r>
            </a:p>
            <a:p>
              <a:pPr algn="just"/>
              <a:r>
                <a:rPr kumimoji="0" lang="zh-CN" altLang="en-US" sz="1800">
                  <a:latin typeface="黑体" panose="02010609060101010101" pitchFamily="49" charset="-122"/>
                  <a:ea typeface="黑体" panose="02010609060101010101" pitchFamily="49" charset="-122"/>
                </a:rPr>
                <a:t>评审时间</a:t>
              </a:r>
            </a:p>
          </p:txBody>
        </p:sp>
        <p:sp>
          <p:nvSpPr>
            <p:cNvPr id="53256" name="Rectangle 8"/>
            <p:cNvSpPr>
              <a:spLocks noChangeArrowheads="1"/>
            </p:cNvSpPr>
            <p:nvPr/>
          </p:nvSpPr>
          <p:spPr bwMode="auto">
            <a:xfrm>
              <a:off x="2726" y="2076"/>
              <a:ext cx="1750" cy="331"/>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确定评审方式</a:t>
              </a:r>
            </a:p>
          </p:txBody>
        </p:sp>
        <p:sp>
          <p:nvSpPr>
            <p:cNvPr id="53257" name="Rectangle 9"/>
            <p:cNvSpPr>
              <a:spLocks noChangeArrowheads="1"/>
            </p:cNvSpPr>
            <p:nvPr/>
          </p:nvSpPr>
          <p:spPr bwMode="auto">
            <a:xfrm>
              <a:off x="3595" y="2600"/>
              <a:ext cx="1870" cy="333"/>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r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依据跟踪数据统计实际数据</a:t>
              </a:r>
            </a:p>
          </p:txBody>
        </p:sp>
        <p:sp>
          <p:nvSpPr>
            <p:cNvPr id="53258" name="Rectangle 10"/>
            <p:cNvSpPr>
              <a:spLocks noChangeArrowheads="1"/>
            </p:cNvSpPr>
            <p:nvPr/>
          </p:nvSpPr>
          <p:spPr bwMode="auto">
            <a:xfrm>
              <a:off x="2288" y="3115"/>
              <a:ext cx="2183" cy="331"/>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评审管理</a:t>
              </a:r>
              <a:r>
                <a:rPr kumimoji="0" lang="en-US" altLang="zh-CN" sz="1800">
                  <a:solidFill>
                    <a:srgbClr val="000000"/>
                  </a:solidFill>
                  <a:latin typeface="黑体" panose="02010609060101010101" pitchFamily="49" charset="-122"/>
                  <a:ea typeface="黑体" panose="02010609060101010101" pitchFamily="49" charset="-122"/>
                </a:rPr>
                <a:t>/</a:t>
              </a:r>
              <a:r>
                <a:rPr kumimoji="0" lang="zh-CN" altLang="en-US" sz="1800">
                  <a:solidFill>
                    <a:srgbClr val="000000"/>
                  </a:solidFill>
                  <a:latin typeface="黑体" panose="02010609060101010101" pitchFamily="49" charset="-122"/>
                  <a:ea typeface="黑体" panose="02010609060101010101" pitchFamily="49" charset="-122"/>
                </a:rPr>
                <a:t>质量</a:t>
              </a:r>
              <a:r>
                <a:rPr kumimoji="0" lang="en-US" altLang="zh-CN" sz="1800">
                  <a:solidFill>
                    <a:srgbClr val="000000"/>
                  </a:solidFill>
                  <a:latin typeface="黑体" panose="02010609060101010101" pitchFamily="49" charset="-122"/>
                  <a:ea typeface="黑体" panose="02010609060101010101" pitchFamily="49" charset="-122"/>
                </a:rPr>
                <a:t>/</a:t>
              </a:r>
              <a:r>
                <a:rPr kumimoji="0" lang="zh-CN" altLang="en-US" sz="1800">
                  <a:solidFill>
                    <a:srgbClr val="000000"/>
                  </a:solidFill>
                  <a:latin typeface="黑体" panose="02010609060101010101" pitchFamily="49" charset="-122"/>
                  <a:ea typeface="黑体" panose="02010609060101010101" pitchFamily="49" charset="-122"/>
                </a:rPr>
                <a:t>技术等问题</a:t>
              </a:r>
            </a:p>
          </p:txBody>
        </p:sp>
        <p:sp>
          <p:nvSpPr>
            <p:cNvPr id="53259" name="Rectangle 11"/>
            <p:cNvSpPr>
              <a:spLocks noChangeArrowheads="1"/>
            </p:cNvSpPr>
            <p:nvPr/>
          </p:nvSpPr>
          <p:spPr bwMode="auto">
            <a:xfrm>
              <a:off x="2695" y="3686"/>
              <a:ext cx="1346" cy="332"/>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对评审做出结论</a:t>
              </a:r>
            </a:p>
          </p:txBody>
        </p:sp>
        <p:sp>
          <p:nvSpPr>
            <p:cNvPr id="53260" name="Rectangle 12"/>
            <p:cNvSpPr>
              <a:spLocks noChangeArrowheads="1"/>
            </p:cNvSpPr>
            <p:nvPr/>
          </p:nvSpPr>
          <p:spPr bwMode="auto">
            <a:xfrm>
              <a:off x="909" y="3675"/>
              <a:ext cx="1140" cy="343"/>
            </a:xfrm>
            <a:prstGeom prst="rect">
              <a:avLst/>
            </a:prstGeom>
            <a:solidFill>
              <a:srgbClr val="6699FF"/>
            </a:solidFill>
            <a:ln w="9525">
              <a:solidFill>
                <a:srgbClr val="000000"/>
              </a:solidFill>
              <a:prstDash val="dash"/>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黑体" panose="02010609060101010101" pitchFamily="49" charset="-122"/>
                  <a:ea typeface="黑体" panose="02010609060101010101" pitchFamily="49" charset="-122"/>
                </a:rPr>
                <a:t>计划修改</a:t>
              </a:r>
            </a:p>
          </p:txBody>
        </p:sp>
        <p:sp>
          <p:nvSpPr>
            <p:cNvPr id="53261" name="Line 13"/>
            <p:cNvSpPr>
              <a:spLocks noChangeShapeType="1"/>
            </p:cNvSpPr>
            <p:nvPr/>
          </p:nvSpPr>
          <p:spPr bwMode="auto">
            <a:xfrm>
              <a:off x="2033" y="3871"/>
              <a:ext cx="693" cy="0"/>
            </a:xfrm>
            <a:prstGeom prst="line">
              <a:avLst/>
            </a:prstGeom>
            <a:noFill/>
            <a:ln w="28575">
              <a:solidFill>
                <a:srgbClr val="000000"/>
              </a:solidFill>
              <a:prstDash val="dash"/>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3262" name="Freeform 14"/>
            <p:cNvSpPr>
              <a:spLocks/>
            </p:cNvSpPr>
            <p:nvPr/>
          </p:nvSpPr>
          <p:spPr bwMode="auto">
            <a:xfrm>
              <a:off x="2178" y="1905"/>
              <a:ext cx="548" cy="343"/>
            </a:xfrm>
            <a:custGeom>
              <a:avLst/>
              <a:gdLst>
                <a:gd name="T0" fmla="*/ 0 w 900"/>
                <a:gd name="T1" fmla="*/ 0 h 468"/>
                <a:gd name="T2" fmla="*/ 0 w 900"/>
                <a:gd name="T3" fmla="*/ 251 h 468"/>
                <a:gd name="T4" fmla="*/ 334 w 900"/>
                <a:gd name="T5" fmla="*/ 251 h 468"/>
                <a:gd name="T6" fmla="*/ 0 60000 65536"/>
                <a:gd name="T7" fmla="*/ 0 60000 65536"/>
                <a:gd name="T8" fmla="*/ 0 60000 65536"/>
              </a:gdLst>
              <a:ahLst/>
              <a:cxnLst>
                <a:cxn ang="T6">
                  <a:pos x="T0" y="T1"/>
                </a:cxn>
                <a:cxn ang="T7">
                  <a:pos x="T2" y="T3"/>
                </a:cxn>
                <a:cxn ang="T8">
                  <a:pos x="T4" y="T5"/>
                </a:cxn>
              </a:cxnLst>
              <a:rect l="0" t="0" r="r" b="b"/>
              <a:pathLst>
                <a:path w="900" h="468">
                  <a:moveTo>
                    <a:pt x="0" y="0"/>
                  </a:moveTo>
                  <a:lnTo>
                    <a:pt x="0" y="468"/>
                  </a:lnTo>
                  <a:lnTo>
                    <a:pt x="900" y="468"/>
                  </a:lnTo>
                </a:path>
              </a:pathLst>
            </a:custGeom>
            <a:solidFill>
              <a:srgbClr val="6699FF"/>
            </a:solidFill>
            <a:ln w="28575" cmpd="sng">
              <a:solidFill>
                <a:srgbClr val="000000"/>
              </a:solidFill>
              <a:round/>
              <a:headEnd type="none" w="med" len="med"/>
              <a:tailEnd type="triangle" w="med" len="med"/>
            </a:ln>
          </p:spPr>
          <p:txBody>
            <a:bodyPr/>
            <a:lstStyle/>
            <a:p>
              <a:endParaRPr lang="zh-CN" altLang="en-US"/>
            </a:p>
          </p:txBody>
        </p:sp>
        <p:sp>
          <p:nvSpPr>
            <p:cNvPr id="53263" name="Freeform 15"/>
            <p:cNvSpPr>
              <a:spLocks/>
            </p:cNvSpPr>
            <p:nvPr/>
          </p:nvSpPr>
          <p:spPr bwMode="auto">
            <a:xfrm>
              <a:off x="3383" y="2418"/>
              <a:ext cx="219" cy="343"/>
            </a:xfrm>
            <a:custGeom>
              <a:avLst/>
              <a:gdLst>
                <a:gd name="T0" fmla="*/ 0 w 360"/>
                <a:gd name="T1" fmla="*/ 0 h 468"/>
                <a:gd name="T2" fmla="*/ 0 w 360"/>
                <a:gd name="T3" fmla="*/ 251 h 468"/>
                <a:gd name="T4" fmla="*/ 133 w 360"/>
                <a:gd name="T5" fmla="*/ 251 h 468"/>
                <a:gd name="T6" fmla="*/ 0 60000 65536"/>
                <a:gd name="T7" fmla="*/ 0 60000 65536"/>
                <a:gd name="T8" fmla="*/ 0 60000 65536"/>
              </a:gdLst>
              <a:ahLst/>
              <a:cxnLst>
                <a:cxn ang="T6">
                  <a:pos x="T0" y="T1"/>
                </a:cxn>
                <a:cxn ang="T7">
                  <a:pos x="T2" y="T3"/>
                </a:cxn>
                <a:cxn ang="T8">
                  <a:pos x="T4" y="T5"/>
                </a:cxn>
              </a:cxnLst>
              <a:rect l="0" t="0" r="r" b="b"/>
              <a:pathLst>
                <a:path w="360" h="468">
                  <a:moveTo>
                    <a:pt x="0" y="0"/>
                  </a:moveTo>
                  <a:lnTo>
                    <a:pt x="0" y="468"/>
                  </a:lnTo>
                  <a:lnTo>
                    <a:pt x="360" y="468"/>
                  </a:lnTo>
                </a:path>
              </a:pathLst>
            </a:custGeom>
            <a:solidFill>
              <a:srgbClr val="6699FF"/>
            </a:solidFill>
            <a:ln w="28575" cmpd="sng">
              <a:solidFill>
                <a:srgbClr val="000000"/>
              </a:solidFill>
              <a:round/>
              <a:headEnd type="none" w="med" len="med"/>
              <a:tailEnd type="triangle" w="med" len="med"/>
            </a:ln>
          </p:spPr>
          <p:txBody>
            <a:bodyPr/>
            <a:lstStyle/>
            <a:p>
              <a:endParaRPr lang="zh-CN" altLang="en-US"/>
            </a:p>
          </p:txBody>
        </p:sp>
        <p:sp>
          <p:nvSpPr>
            <p:cNvPr id="53264" name="Freeform 16"/>
            <p:cNvSpPr>
              <a:spLocks/>
            </p:cNvSpPr>
            <p:nvPr/>
          </p:nvSpPr>
          <p:spPr bwMode="auto">
            <a:xfrm>
              <a:off x="4479" y="2946"/>
              <a:ext cx="329" cy="343"/>
            </a:xfrm>
            <a:custGeom>
              <a:avLst/>
              <a:gdLst>
                <a:gd name="T0" fmla="*/ 200 w 540"/>
                <a:gd name="T1" fmla="*/ 0 h 312"/>
                <a:gd name="T2" fmla="*/ 200 w 540"/>
                <a:gd name="T3" fmla="*/ 377 h 312"/>
                <a:gd name="T4" fmla="*/ 0 w 540"/>
                <a:gd name="T5" fmla="*/ 377 h 312"/>
                <a:gd name="T6" fmla="*/ 0 60000 65536"/>
                <a:gd name="T7" fmla="*/ 0 60000 65536"/>
                <a:gd name="T8" fmla="*/ 0 60000 65536"/>
              </a:gdLst>
              <a:ahLst/>
              <a:cxnLst>
                <a:cxn ang="T6">
                  <a:pos x="T0" y="T1"/>
                </a:cxn>
                <a:cxn ang="T7">
                  <a:pos x="T2" y="T3"/>
                </a:cxn>
                <a:cxn ang="T8">
                  <a:pos x="T4" y="T5"/>
                </a:cxn>
              </a:cxnLst>
              <a:rect l="0" t="0" r="r" b="b"/>
              <a:pathLst>
                <a:path w="540" h="312">
                  <a:moveTo>
                    <a:pt x="540" y="0"/>
                  </a:moveTo>
                  <a:lnTo>
                    <a:pt x="540" y="312"/>
                  </a:lnTo>
                  <a:lnTo>
                    <a:pt x="0" y="312"/>
                  </a:lnTo>
                </a:path>
              </a:pathLst>
            </a:custGeom>
            <a:solidFill>
              <a:srgbClr val="6699FF"/>
            </a:solidFill>
            <a:ln w="28575" cmpd="sng">
              <a:solidFill>
                <a:srgbClr val="000000"/>
              </a:solidFill>
              <a:round/>
              <a:headEnd type="none" w="med" len="med"/>
              <a:tailEnd type="triangle" w="med" len="med"/>
            </a:ln>
          </p:spPr>
          <p:txBody>
            <a:bodyPr/>
            <a:lstStyle/>
            <a:p>
              <a:endParaRPr lang="zh-CN" altLang="en-US"/>
            </a:p>
          </p:txBody>
        </p:sp>
        <p:sp>
          <p:nvSpPr>
            <p:cNvPr id="53265" name="Line 17"/>
            <p:cNvSpPr>
              <a:spLocks noChangeShapeType="1"/>
            </p:cNvSpPr>
            <p:nvPr/>
          </p:nvSpPr>
          <p:spPr bwMode="auto">
            <a:xfrm>
              <a:off x="3383" y="3446"/>
              <a:ext cx="0" cy="229"/>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105"/>
    </mc:Choice>
    <mc:Fallback>
      <p:transition spd="slow" advTm="20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4275" name="Rectangle 3"/>
          <p:cNvSpPr>
            <a:spLocks noGrp="1" noChangeArrowheads="1"/>
          </p:cNvSpPr>
          <p:nvPr>
            <p:ph type="body" idx="1"/>
          </p:nvPr>
        </p:nvSpPr>
        <p:spPr>
          <a:xfrm>
            <a:off x="468313" y="2060575"/>
            <a:ext cx="8496300" cy="4797425"/>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阶段评审（里程碑评审）</a:t>
            </a:r>
          </a:p>
        </p:txBody>
      </p:sp>
      <p:grpSp>
        <p:nvGrpSpPr>
          <p:cNvPr id="54276" name="Group 20"/>
          <p:cNvGrpSpPr>
            <a:grpSpLocks/>
          </p:cNvGrpSpPr>
          <p:nvPr/>
        </p:nvGrpSpPr>
        <p:grpSpPr bwMode="auto">
          <a:xfrm>
            <a:off x="1116013" y="2636838"/>
            <a:ext cx="7345362" cy="3959225"/>
            <a:chOff x="657" y="1480"/>
            <a:chExt cx="4627" cy="2494"/>
          </a:xfrm>
        </p:grpSpPr>
        <p:sp>
          <p:nvSpPr>
            <p:cNvPr id="54277" name="Rectangle 5"/>
            <p:cNvSpPr>
              <a:spLocks noChangeArrowheads="1"/>
            </p:cNvSpPr>
            <p:nvPr/>
          </p:nvSpPr>
          <p:spPr bwMode="auto">
            <a:xfrm>
              <a:off x="2070" y="1571"/>
              <a:ext cx="1621" cy="250"/>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准备评审要素</a:t>
              </a:r>
            </a:p>
          </p:txBody>
        </p:sp>
        <p:sp>
          <p:nvSpPr>
            <p:cNvPr id="54278" name="Line 6"/>
            <p:cNvSpPr>
              <a:spLocks noChangeShapeType="1"/>
            </p:cNvSpPr>
            <p:nvPr/>
          </p:nvSpPr>
          <p:spPr bwMode="auto">
            <a:xfrm flipV="1">
              <a:off x="1655" y="1739"/>
              <a:ext cx="415" cy="13"/>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4279" name="Rectangle 7"/>
            <p:cNvSpPr>
              <a:spLocks noChangeArrowheads="1"/>
            </p:cNvSpPr>
            <p:nvPr/>
          </p:nvSpPr>
          <p:spPr bwMode="auto">
            <a:xfrm>
              <a:off x="2963" y="1923"/>
              <a:ext cx="1720" cy="258"/>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spcBef>
                  <a:spcPts val="300"/>
                </a:spcBef>
              </a:pPr>
              <a:r>
                <a:rPr kumimoji="0" lang="zh-CN" altLang="en-US" sz="1800">
                  <a:ea typeface="黑体" panose="02010609060101010101" pitchFamily="49" charset="-122"/>
                </a:rPr>
                <a:t>组织评审</a:t>
              </a:r>
            </a:p>
          </p:txBody>
        </p:sp>
        <p:sp>
          <p:nvSpPr>
            <p:cNvPr id="54280" name="Rectangle 8"/>
            <p:cNvSpPr>
              <a:spLocks noChangeArrowheads="1"/>
            </p:cNvSpPr>
            <p:nvPr/>
          </p:nvSpPr>
          <p:spPr bwMode="auto">
            <a:xfrm>
              <a:off x="3491" y="2334"/>
              <a:ext cx="1793" cy="264"/>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评审阶段关键任务完成情况</a:t>
              </a:r>
            </a:p>
          </p:txBody>
        </p:sp>
        <p:sp>
          <p:nvSpPr>
            <p:cNvPr id="54281" name="Rectangle 9"/>
            <p:cNvSpPr>
              <a:spLocks noChangeArrowheads="1"/>
            </p:cNvSpPr>
            <p:nvPr/>
          </p:nvSpPr>
          <p:spPr bwMode="auto">
            <a:xfrm>
              <a:off x="2858" y="2745"/>
              <a:ext cx="1793" cy="269"/>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确认产品提交情况</a:t>
              </a:r>
            </a:p>
          </p:txBody>
        </p:sp>
        <p:sp>
          <p:nvSpPr>
            <p:cNvPr id="54282" name="Rectangle 10"/>
            <p:cNvSpPr>
              <a:spLocks noChangeArrowheads="1"/>
            </p:cNvSpPr>
            <p:nvPr/>
          </p:nvSpPr>
          <p:spPr bwMode="auto">
            <a:xfrm>
              <a:off x="2436" y="3688"/>
              <a:ext cx="1223" cy="279"/>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阶段评语</a:t>
              </a:r>
            </a:p>
          </p:txBody>
        </p:sp>
        <p:sp>
          <p:nvSpPr>
            <p:cNvPr id="54283" name="Rectangle 11"/>
            <p:cNvSpPr>
              <a:spLocks noChangeArrowheads="1"/>
            </p:cNvSpPr>
            <p:nvPr/>
          </p:nvSpPr>
          <p:spPr bwMode="auto">
            <a:xfrm>
              <a:off x="2436" y="3154"/>
              <a:ext cx="1207" cy="269"/>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统计数据报告</a:t>
              </a:r>
            </a:p>
          </p:txBody>
        </p:sp>
        <p:sp>
          <p:nvSpPr>
            <p:cNvPr id="54284" name="Rectangle 12"/>
            <p:cNvSpPr>
              <a:spLocks noChangeArrowheads="1"/>
            </p:cNvSpPr>
            <p:nvPr/>
          </p:nvSpPr>
          <p:spPr bwMode="auto">
            <a:xfrm>
              <a:off x="748" y="3691"/>
              <a:ext cx="1261" cy="283"/>
            </a:xfrm>
            <a:prstGeom prst="rect">
              <a:avLst/>
            </a:prstGeom>
            <a:solidFill>
              <a:srgbClr val="CC66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latin typeface="Times New Roman" panose="02020603050405020304" pitchFamily="18" charset="0"/>
                  <a:ea typeface="黑体" panose="02010609060101010101" pitchFamily="49" charset="-122"/>
                </a:rPr>
                <a:t>对下阶段计划调整</a:t>
              </a:r>
            </a:p>
          </p:txBody>
        </p:sp>
        <p:sp>
          <p:nvSpPr>
            <p:cNvPr id="54285" name="Freeform 13"/>
            <p:cNvSpPr>
              <a:spLocks/>
            </p:cNvSpPr>
            <p:nvPr/>
          </p:nvSpPr>
          <p:spPr bwMode="auto">
            <a:xfrm>
              <a:off x="3702" y="1719"/>
              <a:ext cx="316" cy="204"/>
            </a:xfrm>
            <a:custGeom>
              <a:avLst/>
              <a:gdLst>
                <a:gd name="T0" fmla="*/ 0 w 540"/>
                <a:gd name="T1" fmla="*/ 0 h 312"/>
                <a:gd name="T2" fmla="*/ 185 w 540"/>
                <a:gd name="T3" fmla="*/ 0 h 312"/>
                <a:gd name="T4" fmla="*/ 185 w 540"/>
                <a:gd name="T5" fmla="*/ 133 h 312"/>
                <a:gd name="T6" fmla="*/ 0 60000 65536"/>
                <a:gd name="T7" fmla="*/ 0 60000 65536"/>
                <a:gd name="T8" fmla="*/ 0 60000 65536"/>
              </a:gdLst>
              <a:ahLst/>
              <a:cxnLst>
                <a:cxn ang="T6">
                  <a:pos x="T0" y="T1"/>
                </a:cxn>
                <a:cxn ang="T7">
                  <a:pos x="T2" y="T3"/>
                </a:cxn>
                <a:cxn ang="T8">
                  <a:pos x="T4" y="T5"/>
                </a:cxn>
              </a:cxnLst>
              <a:rect l="0" t="0" r="r" b="b"/>
              <a:pathLst>
                <a:path w="540" h="312">
                  <a:moveTo>
                    <a:pt x="0" y="0"/>
                  </a:moveTo>
                  <a:lnTo>
                    <a:pt x="540" y="0"/>
                  </a:lnTo>
                  <a:lnTo>
                    <a:pt x="540" y="312"/>
                  </a:lnTo>
                </a:path>
              </a:pathLst>
            </a:custGeom>
            <a:solidFill>
              <a:srgbClr val="CC6600"/>
            </a:solidFill>
            <a:ln w="28575" cmpd="sng">
              <a:solidFill>
                <a:srgbClr val="000000"/>
              </a:solidFill>
              <a:round/>
              <a:headEnd type="none" w="med" len="med"/>
              <a:tailEnd type="triangle" w="med" len="med"/>
            </a:ln>
          </p:spPr>
          <p:txBody>
            <a:bodyPr/>
            <a:lstStyle/>
            <a:p>
              <a:endParaRPr lang="zh-CN" altLang="en-US"/>
            </a:p>
          </p:txBody>
        </p:sp>
        <p:sp>
          <p:nvSpPr>
            <p:cNvPr id="54286" name="Freeform 14"/>
            <p:cNvSpPr>
              <a:spLocks/>
            </p:cNvSpPr>
            <p:nvPr/>
          </p:nvSpPr>
          <p:spPr bwMode="auto">
            <a:xfrm>
              <a:off x="4682" y="2026"/>
              <a:ext cx="316" cy="308"/>
            </a:xfrm>
            <a:custGeom>
              <a:avLst/>
              <a:gdLst>
                <a:gd name="T0" fmla="*/ 0 w 540"/>
                <a:gd name="T1" fmla="*/ 0 h 468"/>
                <a:gd name="T2" fmla="*/ 185 w 540"/>
                <a:gd name="T3" fmla="*/ 0 h 468"/>
                <a:gd name="T4" fmla="*/ 185 w 540"/>
                <a:gd name="T5" fmla="*/ 203 h 468"/>
                <a:gd name="T6" fmla="*/ 0 60000 65536"/>
                <a:gd name="T7" fmla="*/ 0 60000 65536"/>
                <a:gd name="T8" fmla="*/ 0 60000 65536"/>
              </a:gdLst>
              <a:ahLst/>
              <a:cxnLst>
                <a:cxn ang="T6">
                  <a:pos x="T0" y="T1"/>
                </a:cxn>
                <a:cxn ang="T7">
                  <a:pos x="T2" y="T3"/>
                </a:cxn>
                <a:cxn ang="T8">
                  <a:pos x="T4" y="T5"/>
                </a:cxn>
              </a:cxnLst>
              <a:rect l="0" t="0" r="r" b="b"/>
              <a:pathLst>
                <a:path w="540" h="468">
                  <a:moveTo>
                    <a:pt x="0" y="0"/>
                  </a:moveTo>
                  <a:lnTo>
                    <a:pt x="540" y="0"/>
                  </a:lnTo>
                  <a:lnTo>
                    <a:pt x="540" y="468"/>
                  </a:lnTo>
                </a:path>
              </a:pathLst>
            </a:custGeom>
            <a:solidFill>
              <a:srgbClr val="CC6600"/>
            </a:solidFill>
            <a:ln w="28575" cmpd="sng">
              <a:solidFill>
                <a:srgbClr val="000000"/>
              </a:solidFill>
              <a:round/>
              <a:headEnd type="none" w="med" len="med"/>
              <a:tailEnd type="triangle" w="med" len="med"/>
            </a:ln>
          </p:spPr>
          <p:txBody>
            <a:bodyPr/>
            <a:lstStyle/>
            <a:p>
              <a:endParaRPr lang="zh-CN" altLang="en-US"/>
            </a:p>
          </p:txBody>
        </p:sp>
        <p:sp>
          <p:nvSpPr>
            <p:cNvPr id="54287" name="Freeform 15"/>
            <p:cNvSpPr>
              <a:spLocks/>
            </p:cNvSpPr>
            <p:nvPr/>
          </p:nvSpPr>
          <p:spPr bwMode="auto">
            <a:xfrm>
              <a:off x="4651" y="2620"/>
              <a:ext cx="317" cy="309"/>
            </a:xfrm>
            <a:custGeom>
              <a:avLst/>
              <a:gdLst>
                <a:gd name="T0" fmla="*/ 186 w 540"/>
                <a:gd name="T1" fmla="*/ 0 h 468"/>
                <a:gd name="T2" fmla="*/ 186 w 540"/>
                <a:gd name="T3" fmla="*/ 204 h 468"/>
                <a:gd name="T4" fmla="*/ 0 w 540"/>
                <a:gd name="T5" fmla="*/ 204 h 468"/>
                <a:gd name="T6" fmla="*/ 0 60000 65536"/>
                <a:gd name="T7" fmla="*/ 0 60000 65536"/>
                <a:gd name="T8" fmla="*/ 0 60000 65536"/>
              </a:gdLst>
              <a:ahLst/>
              <a:cxnLst>
                <a:cxn ang="T6">
                  <a:pos x="T0" y="T1"/>
                </a:cxn>
                <a:cxn ang="T7">
                  <a:pos x="T2" y="T3"/>
                </a:cxn>
                <a:cxn ang="T8">
                  <a:pos x="T4" y="T5"/>
                </a:cxn>
              </a:cxnLst>
              <a:rect l="0" t="0" r="r" b="b"/>
              <a:pathLst>
                <a:path w="540" h="468">
                  <a:moveTo>
                    <a:pt x="540" y="0"/>
                  </a:moveTo>
                  <a:lnTo>
                    <a:pt x="540" y="468"/>
                  </a:lnTo>
                  <a:lnTo>
                    <a:pt x="0" y="468"/>
                  </a:lnTo>
                </a:path>
              </a:pathLst>
            </a:custGeom>
            <a:solidFill>
              <a:srgbClr val="CC6600"/>
            </a:solidFill>
            <a:ln w="28575" cmpd="sng">
              <a:solidFill>
                <a:srgbClr val="000000"/>
              </a:solidFill>
              <a:round/>
              <a:headEnd type="none" w="med" len="med"/>
              <a:tailEnd type="triangle" w="med" len="med"/>
            </a:ln>
          </p:spPr>
          <p:txBody>
            <a:bodyPr/>
            <a:lstStyle/>
            <a:p>
              <a:endParaRPr lang="zh-CN" altLang="en-US"/>
            </a:p>
          </p:txBody>
        </p:sp>
        <p:sp>
          <p:nvSpPr>
            <p:cNvPr id="54288" name="Freeform 16"/>
            <p:cNvSpPr>
              <a:spLocks/>
            </p:cNvSpPr>
            <p:nvPr/>
          </p:nvSpPr>
          <p:spPr bwMode="auto">
            <a:xfrm>
              <a:off x="3662" y="3031"/>
              <a:ext cx="633" cy="307"/>
            </a:xfrm>
            <a:custGeom>
              <a:avLst/>
              <a:gdLst>
                <a:gd name="T0" fmla="*/ 371 w 1080"/>
                <a:gd name="T1" fmla="*/ 0 h 468"/>
                <a:gd name="T2" fmla="*/ 371 w 1080"/>
                <a:gd name="T3" fmla="*/ 201 h 468"/>
                <a:gd name="T4" fmla="*/ 0 w 1080"/>
                <a:gd name="T5" fmla="*/ 201 h 468"/>
                <a:gd name="T6" fmla="*/ 0 60000 65536"/>
                <a:gd name="T7" fmla="*/ 0 60000 65536"/>
                <a:gd name="T8" fmla="*/ 0 60000 65536"/>
              </a:gdLst>
              <a:ahLst/>
              <a:cxnLst>
                <a:cxn ang="T6">
                  <a:pos x="T0" y="T1"/>
                </a:cxn>
                <a:cxn ang="T7">
                  <a:pos x="T2" y="T3"/>
                </a:cxn>
                <a:cxn ang="T8">
                  <a:pos x="T4" y="T5"/>
                </a:cxn>
              </a:cxnLst>
              <a:rect l="0" t="0" r="r" b="b"/>
              <a:pathLst>
                <a:path w="1080" h="468">
                  <a:moveTo>
                    <a:pt x="1080" y="0"/>
                  </a:moveTo>
                  <a:lnTo>
                    <a:pt x="1080" y="468"/>
                  </a:lnTo>
                  <a:lnTo>
                    <a:pt x="0" y="468"/>
                  </a:lnTo>
                </a:path>
              </a:pathLst>
            </a:custGeom>
            <a:solidFill>
              <a:srgbClr val="CC6600"/>
            </a:solidFill>
            <a:ln w="28575" cmpd="sng">
              <a:solidFill>
                <a:srgbClr val="000000"/>
              </a:solidFill>
              <a:round/>
              <a:headEnd type="none" w="med" len="med"/>
              <a:tailEnd type="triangle" w="med" len="med"/>
            </a:ln>
          </p:spPr>
          <p:txBody>
            <a:bodyPr/>
            <a:lstStyle/>
            <a:p>
              <a:endParaRPr lang="zh-CN" altLang="en-US"/>
            </a:p>
          </p:txBody>
        </p:sp>
        <p:sp>
          <p:nvSpPr>
            <p:cNvPr id="54289" name="Line 17"/>
            <p:cNvSpPr>
              <a:spLocks noChangeShapeType="1"/>
            </p:cNvSpPr>
            <p:nvPr/>
          </p:nvSpPr>
          <p:spPr bwMode="auto">
            <a:xfrm>
              <a:off x="2963" y="3412"/>
              <a:ext cx="0" cy="307"/>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4290" name="Line 18"/>
            <p:cNvSpPr>
              <a:spLocks noChangeShapeType="1"/>
            </p:cNvSpPr>
            <p:nvPr/>
          </p:nvSpPr>
          <p:spPr bwMode="auto">
            <a:xfrm flipH="1">
              <a:off x="2014" y="3872"/>
              <a:ext cx="422"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4291" name="Rectangle 19"/>
            <p:cNvSpPr>
              <a:spLocks noChangeArrowheads="1"/>
            </p:cNvSpPr>
            <p:nvPr/>
          </p:nvSpPr>
          <p:spPr bwMode="auto">
            <a:xfrm>
              <a:off x="657" y="1480"/>
              <a:ext cx="998" cy="499"/>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lIns="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tx1"/>
                  </a:solidFill>
                  <a:latin typeface="Times New Roman" panose="02020603050405020304" pitchFamily="18" charset="0"/>
                  <a:ea typeface="黑体" panose="02010609060101010101" pitchFamily="49" charset="-122"/>
                </a:rPr>
                <a:t>一个阶段结束</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882"/>
    </mc:Choice>
    <mc:Fallback>
      <p:transition spd="slow" advTm="17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5299" name="Rectangle 3"/>
          <p:cNvSpPr>
            <a:spLocks noGrp="1" noChangeArrowheads="1"/>
          </p:cNvSpPr>
          <p:nvPr>
            <p:ph type="body" idx="1"/>
          </p:nvPr>
        </p:nvSpPr>
        <p:spPr>
          <a:xfrm>
            <a:off x="611188" y="1989138"/>
            <a:ext cx="8353425" cy="4868862"/>
          </a:xfrm>
        </p:spPr>
        <p:txBody>
          <a:bodyPr/>
          <a:lstStyle/>
          <a:p>
            <a:pPr eaLnBrk="1" hangingPunct="1"/>
            <a:r>
              <a:rPr lang="zh-CN" altLang="en-US" sz="2000" smtClean="0">
                <a:solidFill>
                  <a:schemeClr val="accent2"/>
                </a:solidFill>
                <a:latin typeface="黑体" panose="02010609060101010101" pitchFamily="49" charset="-122"/>
                <a:ea typeface="黑体" panose="02010609060101010101" pitchFamily="49" charset="-122"/>
              </a:rPr>
              <a:t>事件评审</a:t>
            </a:r>
          </a:p>
        </p:txBody>
      </p:sp>
      <p:grpSp>
        <p:nvGrpSpPr>
          <p:cNvPr id="55300" name="Group 18"/>
          <p:cNvGrpSpPr>
            <a:grpSpLocks/>
          </p:cNvGrpSpPr>
          <p:nvPr/>
        </p:nvGrpSpPr>
        <p:grpSpPr bwMode="auto">
          <a:xfrm>
            <a:off x="1042988" y="2590800"/>
            <a:ext cx="7416800" cy="3810000"/>
            <a:chOff x="431" y="1632"/>
            <a:chExt cx="5011" cy="2400"/>
          </a:xfrm>
        </p:grpSpPr>
        <p:sp>
          <p:nvSpPr>
            <p:cNvPr id="55301" name="Rectangle 5"/>
            <p:cNvSpPr>
              <a:spLocks noChangeArrowheads="1"/>
            </p:cNvSpPr>
            <p:nvPr/>
          </p:nvSpPr>
          <p:spPr bwMode="auto">
            <a:xfrm>
              <a:off x="1705" y="1706"/>
              <a:ext cx="1625" cy="285"/>
            </a:xfrm>
            <a:prstGeom prst="rect">
              <a:avLst/>
            </a:prstGeom>
            <a:solidFill>
              <a:srgbClr val="FFCC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组织评审</a:t>
              </a:r>
            </a:p>
          </p:txBody>
        </p:sp>
        <p:sp>
          <p:nvSpPr>
            <p:cNvPr id="55302" name="Line 6"/>
            <p:cNvSpPr>
              <a:spLocks noChangeShapeType="1"/>
            </p:cNvSpPr>
            <p:nvPr/>
          </p:nvSpPr>
          <p:spPr bwMode="auto">
            <a:xfrm>
              <a:off x="1197" y="1813"/>
              <a:ext cx="508" cy="0"/>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5303" name="Text Box 7"/>
            <p:cNvSpPr txBox="1">
              <a:spLocks noChangeArrowheads="1"/>
            </p:cNvSpPr>
            <p:nvPr/>
          </p:nvSpPr>
          <p:spPr bwMode="auto">
            <a:xfrm>
              <a:off x="431" y="1632"/>
              <a:ext cx="753" cy="41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1800">
                  <a:solidFill>
                    <a:schemeClr val="tx1"/>
                  </a:solidFill>
                  <a:latin typeface="Times New Roman" panose="02020603050405020304" pitchFamily="18" charset="0"/>
                  <a:ea typeface="黑体" panose="02010609060101010101" pitchFamily="49" charset="-122"/>
                </a:rPr>
                <a:t>事件报告</a:t>
              </a:r>
            </a:p>
            <a:p>
              <a:pPr algn="just"/>
              <a:r>
                <a:rPr kumimoji="0" lang="zh-CN" altLang="en-US" sz="1800">
                  <a:solidFill>
                    <a:schemeClr val="tx1"/>
                  </a:solidFill>
                  <a:latin typeface="Times New Roman" panose="02020603050405020304" pitchFamily="18" charset="0"/>
                  <a:ea typeface="黑体" panose="02010609060101010101" pitchFamily="49" charset="-122"/>
                </a:rPr>
                <a:t>被批准</a:t>
              </a:r>
            </a:p>
          </p:txBody>
        </p:sp>
        <p:sp>
          <p:nvSpPr>
            <p:cNvPr id="55304" name="Rectangle 8"/>
            <p:cNvSpPr>
              <a:spLocks noChangeArrowheads="1"/>
            </p:cNvSpPr>
            <p:nvPr/>
          </p:nvSpPr>
          <p:spPr bwMode="auto">
            <a:xfrm>
              <a:off x="1893" y="2191"/>
              <a:ext cx="1624" cy="282"/>
            </a:xfrm>
            <a:prstGeom prst="rect">
              <a:avLst/>
            </a:prstGeom>
            <a:solidFill>
              <a:srgbClr val="FFCC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报告事件的情况</a:t>
              </a:r>
            </a:p>
          </p:txBody>
        </p:sp>
        <p:sp>
          <p:nvSpPr>
            <p:cNvPr id="55305" name="Rectangle 9"/>
            <p:cNvSpPr>
              <a:spLocks noChangeArrowheads="1"/>
            </p:cNvSpPr>
            <p:nvPr/>
          </p:nvSpPr>
          <p:spPr bwMode="auto">
            <a:xfrm>
              <a:off x="2174" y="2692"/>
              <a:ext cx="1625" cy="283"/>
            </a:xfrm>
            <a:prstGeom prst="rect">
              <a:avLst/>
            </a:prstGeom>
            <a:solidFill>
              <a:srgbClr val="FFCC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对事件处理方案的讨论</a:t>
              </a:r>
            </a:p>
          </p:txBody>
        </p:sp>
        <p:sp>
          <p:nvSpPr>
            <p:cNvPr id="55306" name="Rectangle 10"/>
            <p:cNvSpPr>
              <a:spLocks noChangeArrowheads="1"/>
            </p:cNvSpPr>
            <p:nvPr/>
          </p:nvSpPr>
          <p:spPr bwMode="auto">
            <a:xfrm>
              <a:off x="2392" y="3219"/>
              <a:ext cx="1625" cy="284"/>
            </a:xfrm>
            <a:prstGeom prst="rect">
              <a:avLst/>
            </a:prstGeom>
            <a:solidFill>
              <a:srgbClr val="FFCC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确定事件影响的范围</a:t>
              </a:r>
            </a:p>
          </p:txBody>
        </p:sp>
        <p:sp>
          <p:nvSpPr>
            <p:cNvPr id="55307" name="Rectangle 11"/>
            <p:cNvSpPr>
              <a:spLocks noChangeArrowheads="1"/>
            </p:cNvSpPr>
            <p:nvPr/>
          </p:nvSpPr>
          <p:spPr bwMode="auto">
            <a:xfrm>
              <a:off x="2681" y="3747"/>
              <a:ext cx="1625" cy="285"/>
            </a:xfrm>
            <a:prstGeom prst="rect">
              <a:avLst/>
            </a:prstGeom>
            <a:solidFill>
              <a:srgbClr val="FFCC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对评审做出结论</a:t>
              </a:r>
            </a:p>
          </p:txBody>
        </p:sp>
        <p:sp>
          <p:nvSpPr>
            <p:cNvPr id="55308" name="Rectangle 12"/>
            <p:cNvSpPr>
              <a:spLocks noChangeArrowheads="1"/>
            </p:cNvSpPr>
            <p:nvPr/>
          </p:nvSpPr>
          <p:spPr bwMode="auto">
            <a:xfrm>
              <a:off x="4737" y="3715"/>
              <a:ext cx="705" cy="317"/>
            </a:xfrm>
            <a:prstGeom prst="rect">
              <a:avLst/>
            </a:prstGeom>
            <a:solidFill>
              <a:srgbClr val="FFCC00"/>
            </a:solidFill>
            <a:ln w="9525">
              <a:solidFill>
                <a:srgbClr val="000000"/>
              </a:solidFill>
              <a:prstDash val="dash"/>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accent2"/>
                  </a:solidFill>
                  <a:latin typeface="Times New Roman" panose="02020603050405020304" pitchFamily="18" charset="0"/>
                  <a:ea typeface="黑体" panose="02010609060101010101" pitchFamily="49" charset="-122"/>
                </a:rPr>
                <a:t>计划修改</a:t>
              </a:r>
            </a:p>
          </p:txBody>
        </p:sp>
        <p:sp>
          <p:nvSpPr>
            <p:cNvPr id="55309" name="Line 13"/>
            <p:cNvSpPr>
              <a:spLocks noChangeShapeType="1"/>
            </p:cNvSpPr>
            <p:nvPr/>
          </p:nvSpPr>
          <p:spPr bwMode="auto">
            <a:xfrm>
              <a:off x="4303" y="3873"/>
              <a:ext cx="469" cy="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5310" name="Freeform 14"/>
            <p:cNvSpPr>
              <a:spLocks/>
            </p:cNvSpPr>
            <p:nvPr/>
          </p:nvSpPr>
          <p:spPr bwMode="auto">
            <a:xfrm>
              <a:off x="3330" y="1855"/>
              <a:ext cx="94" cy="317"/>
            </a:xfrm>
            <a:custGeom>
              <a:avLst/>
              <a:gdLst>
                <a:gd name="T0" fmla="*/ 0 w 180"/>
                <a:gd name="T1" fmla="*/ 0 h 468"/>
                <a:gd name="T2" fmla="*/ 49 w 180"/>
                <a:gd name="T3" fmla="*/ 0 h 468"/>
                <a:gd name="T4" fmla="*/ 49 w 180"/>
                <a:gd name="T5" fmla="*/ 215 h 468"/>
                <a:gd name="T6" fmla="*/ 0 60000 65536"/>
                <a:gd name="T7" fmla="*/ 0 60000 65536"/>
                <a:gd name="T8" fmla="*/ 0 60000 65536"/>
              </a:gdLst>
              <a:ahLst/>
              <a:cxnLst>
                <a:cxn ang="T6">
                  <a:pos x="T0" y="T1"/>
                </a:cxn>
                <a:cxn ang="T7">
                  <a:pos x="T2" y="T3"/>
                </a:cxn>
                <a:cxn ang="T8">
                  <a:pos x="T4" y="T5"/>
                </a:cxn>
              </a:cxnLst>
              <a:rect l="0" t="0" r="r" b="b"/>
              <a:pathLst>
                <a:path w="180" h="468">
                  <a:moveTo>
                    <a:pt x="0" y="0"/>
                  </a:moveTo>
                  <a:lnTo>
                    <a:pt x="180" y="0"/>
                  </a:lnTo>
                  <a:lnTo>
                    <a:pt x="180" y="468"/>
                  </a:lnTo>
                </a:path>
              </a:pathLst>
            </a:custGeom>
            <a:solidFill>
              <a:srgbClr val="FFCC00"/>
            </a:solidFill>
            <a:ln w="28575" cmpd="sng">
              <a:solidFill>
                <a:srgbClr val="000000"/>
              </a:solidFill>
              <a:round/>
              <a:headEnd type="none" w="med" len="med"/>
              <a:tailEnd type="triangle" w="med" len="med"/>
            </a:ln>
          </p:spPr>
          <p:txBody>
            <a:bodyPr/>
            <a:lstStyle/>
            <a:p>
              <a:endParaRPr lang="zh-CN" altLang="en-US"/>
            </a:p>
          </p:txBody>
        </p:sp>
        <p:sp>
          <p:nvSpPr>
            <p:cNvPr id="55311" name="Freeform 15"/>
            <p:cNvSpPr>
              <a:spLocks/>
            </p:cNvSpPr>
            <p:nvPr/>
          </p:nvSpPr>
          <p:spPr bwMode="auto">
            <a:xfrm>
              <a:off x="3517" y="2341"/>
              <a:ext cx="94" cy="317"/>
            </a:xfrm>
            <a:custGeom>
              <a:avLst/>
              <a:gdLst>
                <a:gd name="T0" fmla="*/ 0 w 180"/>
                <a:gd name="T1" fmla="*/ 0 h 468"/>
                <a:gd name="T2" fmla="*/ 49 w 180"/>
                <a:gd name="T3" fmla="*/ 0 h 468"/>
                <a:gd name="T4" fmla="*/ 49 w 180"/>
                <a:gd name="T5" fmla="*/ 215 h 468"/>
                <a:gd name="T6" fmla="*/ 0 60000 65536"/>
                <a:gd name="T7" fmla="*/ 0 60000 65536"/>
                <a:gd name="T8" fmla="*/ 0 60000 65536"/>
              </a:gdLst>
              <a:ahLst/>
              <a:cxnLst>
                <a:cxn ang="T6">
                  <a:pos x="T0" y="T1"/>
                </a:cxn>
                <a:cxn ang="T7">
                  <a:pos x="T2" y="T3"/>
                </a:cxn>
                <a:cxn ang="T8">
                  <a:pos x="T4" y="T5"/>
                </a:cxn>
              </a:cxnLst>
              <a:rect l="0" t="0" r="r" b="b"/>
              <a:pathLst>
                <a:path w="180" h="468">
                  <a:moveTo>
                    <a:pt x="0" y="0"/>
                  </a:moveTo>
                  <a:lnTo>
                    <a:pt x="180" y="0"/>
                  </a:lnTo>
                  <a:lnTo>
                    <a:pt x="180" y="468"/>
                  </a:lnTo>
                </a:path>
              </a:pathLst>
            </a:custGeom>
            <a:solidFill>
              <a:srgbClr val="FFCC00"/>
            </a:solidFill>
            <a:ln w="28575" cmpd="sng">
              <a:solidFill>
                <a:srgbClr val="000000"/>
              </a:solidFill>
              <a:round/>
              <a:headEnd type="none" w="med" len="med"/>
              <a:tailEnd type="triangle" w="med" len="med"/>
            </a:ln>
          </p:spPr>
          <p:txBody>
            <a:bodyPr/>
            <a:lstStyle/>
            <a:p>
              <a:endParaRPr lang="zh-CN" altLang="en-US"/>
            </a:p>
          </p:txBody>
        </p:sp>
        <p:sp>
          <p:nvSpPr>
            <p:cNvPr id="55312" name="Freeform 16"/>
            <p:cNvSpPr>
              <a:spLocks/>
            </p:cNvSpPr>
            <p:nvPr/>
          </p:nvSpPr>
          <p:spPr bwMode="auto">
            <a:xfrm>
              <a:off x="3799" y="2870"/>
              <a:ext cx="94" cy="317"/>
            </a:xfrm>
            <a:custGeom>
              <a:avLst/>
              <a:gdLst>
                <a:gd name="T0" fmla="*/ 0 w 180"/>
                <a:gd name="T1" fmla="*/ 0 h 468"/>
                <a:gd name="T2" fmla="*/ 49 w 180"/>
                <a:gd name="T3" fmla="*/ 0 h 468"/>
                <a:gd name="T4" fmla="*/ 49 w 180"/>
                <a:gd name="T5" fmla="*/ 215 h 468"/>
                <a:gd name="T6" fmla="*/ 0 60000 65536"/>
                <a:gd name="T7" fmla="*/ 0 60000 65536"/>
                <a:gd name="T8" fmla="*/ 0 60000 65536"/>
              </a:gdLst>
              <a:ahLst/>
              <a:cxnLst>
                <a:cxn ang="T6">
                  <a:pos x="T0" y="T1"/>
                </a:cxn>
                <a:cxn ang="T7">
                  <a:pos x="T2" y="T3"/>
                </a:cxn>
                <a:cxn ang="T8">
                  <a:pos x="T4" y="T5"/>
                </a:cxn>
              </a:cxnLst>
              <a:rect l="0" t="0" r="r" b="b"/>
              <a:pathLst>
                <a:path w="180" h="468">
                  <a:moveTo>
                    <a:pt x="0" y="0"/>
                  </a:moveTo>
                  <a:lnTo>
                    <a:pt x="180" y="0"/>
                  </a:lnTo>
                  <a:lnTo>
                    <a:pt x="180" y="468"/>
                  </a:lnTo>
                </a:path>
              </a:pathLst>
            </a:custGeom>
            <a:solidFill>
              <a:srgbClr val="FFCC00"/>
            </a:solidFill>
            <a:ln w="28575" cmpd="sng">
              <a:solidFill>
                <a:srgbClr val="000000"/>
              </a:solidFill>
              <a:round/>
              <a:headEnd type="none" w="med" len="med"/>
              <a:tailEnd type="triangle" w="med" len="med"/>
            </a:ln>
          </p:spPr>
          <p:txBody>
            <a:bodyPr/>
            <a:lstStyle/>
            <a:p>
              <a:endParaRPr lang="zh-CN" altLang="en-US"/>
            </a:p>
          </p:txBody>
        </p:sp>
        <p:sp>
          <p:nvSpPr>
            <p:cNvPr id="55313" name="Freeform 17"/>
            <p:cNvSpPr>
              <a:spLocks/>
            </p:cNvSpPr>
            <p:nvPr/>
          </p:nvSpPr>
          <p:spPr bwMode="auto">
            <a:xfrm>
              <a:off x="4011" y="3398"/>
              <a:ext cx="94" cy="317"/>
            </a:xfrm>
            <a:custGeom>
              <a:avLst/>
              <a:gdLst>
                <a:gd name="T0" fmla="*/ 0 w 180"/>
                <a:gd name="T1" fmla="*/ 0 h 468"/>
                <a:gd name="T2" fmla="*/ 49 w 180"/>
                <a:gd name="T3" fmla="*/ 0 h 468"/>
                <a:gd name="T4" fmla="*/ 49 w 180"/>
                <a:gd name="T5" fmla="*/ 215 h 468"/>
                <a:gd name="T6" fmla="*/ 0 60000 65536"/>
                <a:gd name="T7" fmla="*/ 0 60000 65536"/>
                <a:gd name="T8" fmla="*/ 0 60000 65536"/>
              </a:gdLst>
              <a:ahLst/>
              <a:cxnLst>
                <a:cxn ang="T6">
                  <a:pos x="T0" y="T1"/>
                </a:cxn>
                <a:cxn ang="T7">
                  <a:pos x="T2" y="T3"/>
                </a:cxn>
                <a:cxn ang="T8">
                  <a:pos x="T4" y="T5"/>
                </a:cxn>
              </a:cxnLst>
              <a:rect l="0" t="0" r="r" b="b"/>
              <a:pathLst>
                <a:path w="180" h="468">
                  <a:moveTo>
                    <a:pt x="0" y="0"/>
                  </a:moveTo>
                  <a:lnTo>
                    <a:pt x="180" y="0"/>
                  </a:lnTo>
                  <a:lnTo>
                    <a:pt x="180" y="468"/>
                  </a:lnTo>
                </a:path>
              </a:pathLst>
            </a:custGeom>
            <a:solidFill>
              <a:srgbClr val="FFCC00"/>
            </a:solidFill>
            <a:ln w="28575" cmpd="sng">
              <a:solidFill>
                <a:srgbClr val="000000"/>
              </a:solidFill>
              <a:round/>
              <a:headEnd type="none" w="med" len="med"/>
              <a:tailEnd type="triangle" w="med" len="med"/>
            </a:ln>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146"/>
    </mc:Choice>
    <mc:Fallback>
      <p:transition spd="slow" advTm="12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kumimoji="1" lang="zh-CN" altLang="en-US" smtClean="0"/>
              <a:t>软件项目跟踪控制概述</a:t>
            </a:r>
          </a:p>
        </p:txBody>
      </p:sp>
      <p:sp>
        <p:nvSpPr>
          <p:cNvPr id="17411" name="Rectangle 3"/>
          <p:cNvSpPr>
            <a:spLocks noGrp="1" noChangeArrowheads="1"/>
          </p:cNvSpPr>
          <p:nvPr>
            <p:ph type="body" idx="1"/>
          </p:nvPr>
        </p:nvSpPr>
        <p:spPr>
          <a:xfrm>
            <a:off x="468313" y="1844675"/>
            <a:ext cx="8496300" cy="5013325"/>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项目跟踪控制过程</a:t>
            </a:r>
          </a:p>
        </p:txBody>
      </p:sp>
      <p:pic>
        <p:nvPicPr>
          <p:cNvPr id="17412" name="Picture 4" descr="cas1"/>
          <p:cNvPicPr>
            <a:picLocks noChangeAspect="1" noChangeArrowheads="1"/>
          </p:cNvPicPr>
          <p:nvPr/>
        </p:nvPicPr>
        <p:blipFill>
          <a:blip r:embed="rId4">
            <a:extLst>
              <a:ext uri="{28A0092B-C50C-407E-A947-70E740481C1C}">
                <a14:useLocalDpi xmlns:a14="http://schemas.microsoft.com/office/drawing/2010/main" val="0"/>
              </a:ext>
            </a:extLst>
          </a:blip>
          <a:srcRect t="15956" r="5037" b="9773"/>
          <a:stretch>
            <a:fillRect/>
          </a:stretch>
        </p:blipFill>
        <p:spPr bwMode="auto">
          <a:xfrm>
            <a:off x="1042988" y="2354263"/>
            <a:ext cx="7850187" cy="4387850"/>
          </a:xfrm>
          <a:prstGeom prst="rect">
            <a:avLst/>
          </a:prstGeom>
          <a:solidFill>
            <a:srgbClr val="CC6600"/>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4755"/>
    </mc:Choice>
    <mc:Fallback>
      <p:transition spd="slow" advTm="64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6323" name="Rectangle 3"/>
          <p:cNvSpPr>
            <a:spLocks noGrp="1" noChangeArrowheads="1"/>
          </p:cNvSpPr>
          <p:nvPr>
            <p:ph type="body" idx="1"/>
          </p:nvPr>
        </p:nvSpPr>
        <p:spPr>
          <a:xfrm>
            <a:off x="323850" y="1916113"/>
            <a:ext cx="8640763" cy="4941887"/>
          </a:xfrm>
        </p:spPr>
        <p:txBody>
          <a:bodyPr/>
          <a:lstStyle/>
          <a:p>
            <a:pPr eaLnBrk="1" hangingPunct="1"/>
            <a:r>
              <a:rPr lang="zh-CN" altLang="en-US" sz="2400" smtClean="0">
                <a:solidFill>
                  <a:schemeClr val="accent2"/>
                </a:solidFill>
                <a:ea typeface="黑体" panose="02010609060101010101" pitchFamily="49" charset="-122"/>
              </a:rPr>
              <a:t>评审报告</a:t>
            </a:r>
            <a:r>
              <a:rPr lang="zh-CN" altLang="en-US" smtClean="0"/>
              <a:t> </a:t>
            </a:r>
          </a:p>
          <a:p>
            <a:pPr eaLnBrk="1" hangingPunct="1">
              <a:buFont typeface="Wingdings 2" panose="05020102010507070707" pitchFamily="18" charset="2"/>
              <a:buNone/>
            </a:pPr>
            <a:r>
              <a:rPr lang="zh-CN" altLang="en-US" sz="2000" smtClean="0"/>
              <a:t>     </a:t>
            </a:r>
            <a:r>
              <a:rPr lang="en-US" altLang="zh-CN" sz="2000" smtClean="0">
                <a:solidFill>
                  <a:srgbClr val="6699FF"/>
                </a:solidFill>
                <a:ea typeface="黑体" panose="02010609060101010101" pitchFamily="49" charset="-122"/>
              </a:rPr>
              <a:t>——</a:t>
            </a:r>
            <a:r>
              <a:rPr lang="zh-CN" altLang="en-US" sz="2000" smtClean="0">
                <a:solidFill>
                  <a:srgbClr val="6699FF"/>
                </a:solidFill>
                <a:latin typeface="黑体" panose="02010609060101010101" pitchFamily="49" charset="-122"/>
                <a:ea typeface="黑体" panose="02010609060101010101" pitchFamily="49" charset="-122"/>
              </a:rPr>
              <a:t>项目评审结束后需要将评审的结果以评审报告的形式进行发布。评审报告包括定期评审报告、事件评审报告和阶段</a:t>
            </a:r>
            <a:r>
              <a:rPr lang="en-US" altLang="zh-CN" sz="2000" smtClean="0">
                <a:solidFill>
                  <a:srgbClr val="6699FF"/>
                </a:solidFill>
                <a:latin typeface="黑体" panose="02010609060101010101" pitchFamily="49" charset="-122"/>
                <a:ea typeface="黑体" panose="02010609060101010101" pitchFamily="49" charset="-122"/>
              </a:rPr>
              <a:t>(</a:t>
            </a:r>
            <a:r>
              <a:rPr lang="zh-CN" altLang="en-US" sz="2000" smtClean="0">
                <a:solidFill>
                  <a:srgbClr val="6699FF"/>
                </a:solidFill>
                <a:latin typeface="黑体" panose="02010609060101010101" pitchFamily="49" charset="-122"/>
                <a:ea typeface="黑体" panose="02010609060101010101" pitchFamily="49" charset="-122"/>
              </a:rPr>
              <a:t>里程碑</a:t>
            </a:r>
            <a:r>
              <a:rPr lang="en-US" altLang="zh-CN" sz="2000" smtClean="0">
                <a:solidFill>
                  <a:srgbClr val="6699FF"/>
                </a:solidFill>
                <a:latin typeface="黑体" panose="02010609060101010101" pitchFamily="49" charset="-122"/>
                <a:ea typeface="黑体" panose="02010609060101010101" pitchFamily="49" charset="-122"/>
              </a:rPr>
              <a:t>)</a:t>
            </a:r>
            <a:r>
              <a:rPr lang="zh-CN" altLang="en-US" sz="2000" smtClean="0">
                <a:solidFill>
                  <a:srgbClr val="6699FF"/>
                </a:solidFill>
                <a:latin typeface="黑体" panose="02010609060101010101" pitchFamily="49" charset="-122"/>
                <a:ea typeface="黑体" panose="02010609060101010101" pitchFamily="49" charset="-122"/>
              </a:rPr>
              <a:t>评审报告。</a:t>
            </a:r>
            <a:r>
              <a:rPr lang="zh-CN" altLang="en-US" smtClean="0"/>
              <a:t> </a:t>
            </a:r>
          </a:p>
        </p:txBody>
      </p:sp>
      <p:grpSp>
        <p:nvGrpSpPr>
          <p:cNvPr id="56324" name="Group 25"/>
          <p:cNvGrpSpPr>
            <a:grpSpLocks/>
          </p:cNvGrpSpPr>
          <p:nvPr/>
        </p:nvGrpSpPr>
        <p:grpSpPr bwMode="auto">
          <a:xfrm>
            <a:off x="1120775" y="3357563"/>
            <a:ext cx="7412038" cy="3455987"/>
            <a:chOff x="657" y="2115"/>
            <a:chExt cx="4669" cy="2177"/>
          </a:xfrm>
        </p:grpSpPr>
        <p:sp>
          <p:nvSpPr>
            <p:cNvPr id="56325" name="AutoShape 5"/>
            <p:cNvSpPr>
              <a:spLocks noChangeArrowheads="1"/>
            </p:cNvSpPr>
            <p:nvPr/>
          </p:nvSpPr>
          <p:spPr bwMode="auto">
            <a:xfrm>
              <a:off x="2091" y="2115"/>
              <a:ext cx="992" cy="383"/>
            </a:xfrm>
            <a:prstGeom prst="foldedCorner">
              <a:avLst>
                <a:gd name="adj" fmla="val 12500"/>
              </a:avLst>
            </a:prstGeom>
            <a:solidFill>
              <a:srgbClr val="FFCC00"/>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定期评审报告</a:t>
              </a:r>
            </a:p>
          </p:txBody>
        </p:sp>
        <p:sp>
          <p:nvSpPr>
            <p:cNvPr id="56326" name="AutoShape 6"/>
            <p:cNvSpPr>
              <a:spLocks noChangeArrowheads="1"/>
            </p:cNvSpPr>
            <p:nvPr/>
          </p:nvSpPr>
          <p:spPr bwMode="auto">
            <a:xfrm>
              <a:off x="2091" y="2713"/>
              <a:ext cx="992" cy="383"/>
            </a:xfrm>
            <a:prstGeom prst="foldedCorner">
              <a:avLst>
                <a:gd name="adj" fmla="val 12500"/>
              </a:avLst>
            </a:prstGeom>
            <a:solidFill>
              <a:srgbClr val="FFCC00"/>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阶段评审报告</a:t>
              </a:r>
            </a:p>
          </p:txBody>
        </p:sp>
        <p:sp>
          <p:nvSpPr>
            <p:cNvPr id="56327" name="AutoShape 7"/>
            <p:cNvSpPr>
              <a:spLocks noChangeArrowheads="1"/>
            </p:cNvSpPr>
            <p:nvPr/>
          </p:nvSpPr>
          <p:spPr bwMode="auto">
            <a:xfrm>
              <a:off x="2091" y="3352"/>
              <a:ext cx="992" cy="385"/>
            </a:xfrm>
            <a:prstGeom prst="foldedCorner">
              <a:avLst>
                <a:gd name="adj" fmla="val 12500"/>
              </a:avLst>
            </a:prstGeom>
            <a:solidFill>
              <a:srgbClr val="FFCC00"/>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事件评审报告</a:t>
              </a:r>
            </a:p>
          </p:txBody>
        </p:sp>
        <p:sp>
          <p:nvSpPr>
            <p:cNvPr id="56328" name="AutoShape 10"/>
            <p:cNvSpPr>
              <a:spLocks noChangeArrowheads="1"/>
            </p:cNvSpPr>
            <p:nvPr/>
          </p:nvSpPr>
          <p:spPr bwMode="auto">
            <a:xfrm>
              <a:off x="657" y="2685"/>
              <a:ext cx="726" cy="383"/>
            </a:xfrm>
            <a:prstGeom prst="foldedCorner">
              <a:avLst>
                <a:gd name="adj" fmla="val 12500"/>
              </a:avLst>
            </a:prstGeom>
            <a:solidFill>
              <a:srgbClr val="6699FF"/>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评审记录</a:t>
              </a:r>
            </a:p>
          </p:txBody>
        </p:sp>
        <p:sp>
          <p:nvSpPr>
            <p:cNvPr id="56329" name="Line 11"/>
            <p:cNvSpPr>
              <a:spLocks noChangeShapeType="1"/>
            </p:cNvSpPr>
            <p:nvPr/>
          </p:nvSpPr>
          <p:spPr bwMode="auto">
            <a:xfrm>
              <a:off x="1398" y="2883"/>
              <a:ext cx="693" cy="0"/>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30" name="Freeform 12"/>
            <p:cNvSpPr>
              <a:spLocks/>
            </p:cNvSpPr>
            <p:nvPr/>
          </p:nvSpPr>
          <p:spPr bwMode="auto">
            <a:xfrm>
              <a:off x="1721" y="2285"/>
              <a:ext cx="370" cy="1280"/>
            </a:xfrm>
            <a:custGeom>
              <a:avLst/>
              <a:gdLst>
                <a:gd name="T0" fmla="*/ 357 w 384"/>
                <a:gd name="T1" fmla="*/ 0 h 1440"/>
                <a:gd name="T2" fmla="*/ 0 w 384"/>
                <a:gd name="T3" fmla="*/ 0 h 1440"/>
                <a:gd name="T4" fmla="*/ 0 w 384"/>
                <a:gd name="T5" fmla="*/ 1138 h 1440"/>
                <a:gd name="T6" fmla="*/ 357 w 384"/>
                <a:gd name="T7" fmla="*/ 1138 h 144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84" h="1440">
                  <a:moveTo>
                    <a:pt x="384" y="0"/>
                  </a:moveTo>
                  <a:lnTo>
                    <a:pt x="0" y="0"/>
                  </a:lnTo>
                  <a:lnTo>
                    <a:pt x="0" y="1440"/>
                  </a:lnTo>
                  <a:lnTo>
                    <a:pt x="384" y="1440"/>
                  </a:lnTo>
                </a:path>
              </a:pathLst>
            </a:custGeom>
            <a:noFill/>
            <a:ln w="28575" cmpd="sng">
              <a:solidFill>
                <a:schemeClr val="bg2"/>
              </a:solidFill>
              <a:round/>
              <a:headEnd type="triangle" w="med" len="med"/>
              <a:tailEnd type="triangle" w="med" len="med"/>
            </a:ln>
            <a:effectLst/>
            <a:extLst>
              <a:ext uri="{909E8E84-426E-40DD-AFC4-6F175D3DCCD1}">
                <a14:hiddenFill xmlns:a14="http://schemas.microsoft.com/office/drawing/2010/main">
                  <a:solidFill>
                    <a:srgbClr val="6600FF"/>
                  </a:solid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31" name="Text Box 13"/>
            <p:cNvSpPr txBox="1">
              <a:spLocks noChangeArrowheads="1"/>
            </p:cNvSpPr>
            <p:nvPr/>
          </p:nvSpPr>
          <p:spPr bwMode="auto">
            <a:xfrm>
              <a:off x="1404" y="2922"/>
              <a:ext cx="251" cy="372"/>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rgbClr val="6600FF"/>
                  </a:solid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kumimoji="0" lang="zh-CN" altLang="en-US" sz="1600">
                  <a:solidFill>
                    <a:srgbClr val="000000"/>
                  </a:solidFill>
                  <a:latin typeface="Times New Roman" panose="02020603050405020304" pitchFamily="18" charset="0"/>
                  <a:ea typeface="黑体" panose="02010609060101010101" pitchFamily="49" charset="-122"/>
                </a:rPr>
                <a:t>整</a:t>
              </a:r>
            </a:p>
            <a:p>
              <a:pPr algn="just"/>
              <a:r>
                <a:rPr kumimoji="0" lang="zh-CN" altLang="en-US" sz="1600">
                  <a:solidFill>
                    <a:srgbClr val="000000"/>
                  </a:solidFill>
                  <a:latin typeface="Times New Roman" panose="02020603050405020304" pitchFamily="18" charset="0"/>
                  <a:ea typeface="黑体" panose="02010609060101010101" pitchFamily="49" charset="-122"/>
                </a:rPr>
                <a:t>理</a:t>
              </a:r>
            </a:p>
          </p:txBody>
        </p:sp>
        <p:sp>
          <p:nvSpPr>
            <p:cNvPr id="56332" name="AutoShape 8"/>
            <p:cNvSpPr>
              <a:spLocks noChangeArrowheads="1"/>
            </p:cNvSpPr>
            <p:nvPr/>
          </p:nvSpPr>
          <p:spPr bwMode="auto">
            <a:xfrm>
              <a:off x="3939" y="2498"/>
              <a:ext cx="726" cy="385"/>
            </a:xfrm>
            <a:prstGeom prst="foldedCorner">
              <a:avLst>
                <a:gd name="adj" fmla="val 12500"/>
              </a:avLst>
            </a:prstGeom>
            <a:solidFill>
              <a:srgbClr val="CC6600"/>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项目简报</a:t>
              </a:r>
            </a:p>
          </p:txBody>
        </p:sp>
        <p:sp>
          <p:nvSpPr>
            <p:cNvPr id="56333" name="AutoShape 9"/>
            <p:cNvSpPr>
              <a:spLocks noChangeArrowheads="1"/>
            </p:cNvSpPr>
            <p:nvPr/>
          </p:nvSpPr>
          <p:spPr bwMode="auto">
            <a:xfrm>
              <a:off x="3939" y="3096"/>
              <a:ext cx="992" cy="385"/>
            </a:xfrm>
            <a:prstGeom prst="foldedCorner">
              <a:avLst>
                <a:gd name="adj" fmla="val 12500"/>
              </a:avLst>
            </a:prstGeom>
            <a:solidFill>
              <a:srgbClr val="CC6600"/>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600">
                  <a:solidFill>
                    <a:srgbClr val="000000"/>
                  </a:solidFill>
                  <a:latin typeface="Times New Roman" panose="02020603050405020304" pitchFamily="18" charset="0"/>
                  <a:ea typeface="黑体" panose="02010609060101010101" pitchFamily="49" charset="-122"/>
                </a:rPr>
                <a:t>计划修改记录</a:t>
              </a:r>
            </a:p>
          </p:txBody>
        </p:sp>
        <p:sp>
          <p:nvSpPr>
            <p:cNvPr id="56334" name="Freeform 14"/>
            <p:cNvSpPr>
              <a:spLocks/>
            </p:cNvSpPr>
            <p:nvPr/>
          </p:nvSpPr>
          <p:spPr bwMode="auto">
            <a:xfrm>
              <a:off x="3061" y="2285"/>
              <a:ext cx="323" cy="1280"/>
            </a:xfrm>
            <a:custGeom>
              <a:avLst/>
              <a:gdLst>
                <a:gd name="T0" fmla="*/ 0 w 336"/>
                <a:gd name="T1" fmla="*/ 0 h 1440"/>
                <a:gd name="T2" fmla="*/ 311 w 336"/>
                <a:gd name="T3" fmla="*/ 0 h 1440"/>
                <a:gd name="T4" fmla="*/ 311 w 336"/>
                <a:gd name="T5" fmla="*/ 1138 h 1440"/>
                <a:gd name="T6" fmla="*/ 0 w 336"/>
                <a:gd name="T7" fmla="*/ 1138 h 144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36" h="1440">
                  <a:moveTo>
                    <a:pt x="0" y="0"/>
                  </a:moveTo>
                  <a:lnTo>
                    <a:pt x="336" y="0"/>
                  </a:lnTo>
                  <a:lnTo>
                    <a:pt x="336" y="1440"/>
                  </a:lnTo>
                  <a:lnTo>
                    <a:pt x="0" y="1440"/>
                  </a:lnTo>
                </a:path>
              </a:pathLst>
            </a:custGeom>
            <a:noFill/>
            <a:ln w="28575" cmpd="sng">
              <a:solidFill>
                <a:schemeClr val="bg2"/>
              </a:solidFill>
              <a:round/>
              <a:headEnd/>
              <a:tailEnd/>
            </a:ln>
            <a:effectLst/>
            <a:extLst>
              <a:ext uri="{909E8E84-426E-40DD-AFC4-6F175D3DCCD1}">
                <a14:hiddenFill xmlns:a14="http://schemas.microsoft.com/office/drawing/2010/main">
                  <a:solidFill>
                    <a:srgbClr val="6600FF"/>
                  </a:solid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35" name="Line 15"/>
            <p:cNvSpPr>
              <a:spLocks noChangeShapeType="1"/>
            </p:cNvSpPr>
            <p:nvPr/>
          </p:nvSpPr>
          <p:spPr bwMode="auto">
            <a:xfrm>
              <a:off x="3061" y="2883"/>
              <a:ext cx="693" cy="0"/>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36" name="Rectangle 16"/>
            <p:cNvSpPr>
              <a:spLocks noChangeArrowheads="1"/>
            </p:cNvSpPr>
            <p:nvPr/>
          </p:nvSpPr>
          <p:spPr bwMode="auto">
            <a:xfrm>
              <a:off x="3754" y="2244"/>
              <a:ext cx="1572" cy="1407"/>
            </a:xfrm>
            <a:prstGeom prst="rect">
              <a:avLst/>
            </a:prstGeom>
            <a:noFill/>
            <a:ln w="9525">
              <a:solidFill>
                <a:schemeClr val="bg2"/>
              </a:solidFill>
              <a:prstDash val="dash"/>
              <a:miter lim="800000"/>
              <a:headEnd/>
              <a:tailEnd/>
            </a:ln>
            <a:effectLst/>
            <a:extLst>
              <a:ext uri="{909E8E84-426E-40DD-AFC4-6F175D3DCCD1}">
                <a14:hiddenFill xmlns:a14="http://schemas.microsoft.com/office/drawing/2010/main">
                  <a:solidFill>
                    <a:srgbClr val="6600FF"/>
                  </a:solid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6337" name="AutoShape 17"/>
            <p:cNvSpPr>
              <a:spLocks noChangeArrowheads="1"/>
            </p:cNvSpPr>
            <p:nvPr/>
          </p:nvSpPr>
          <p:spPr bwMode="auto">
            <a:xfrm>
              <a:off x="3338" y="3864"/>
              <a:ext cx="695" cy="428"/>
            </a:xfrm>
            <a:prstGeom prst="can">
              <a:avLst>
                <a:gd name="adj" fmla="val 25000"/>
              </a:avLst>
            </a:prstGeom>
            <a:solidFill>
              <a:schemeClr val="accent1"/>
            </a:solidFill>
            <a:ln w="9525">
              <a:solidFill>
                <a:schemeClr val="bg2"/>
              </a:solidFill>
              <a:round/>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6338" name="Line 18"/>
            <p:cNvSpPr>
              <a:spLocks noChangeShapeType="1"/>
            </p:cNvSpPr>
            <p:nvPr/>
          </p:nvSpPr>
          <p:spPr bwMode="auto">
            <a:xfrm>
              <a:off x="3338" y="3651"/>
              <a:ext cx="232" cy="172"/>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39" name="Line 19"/>
            <p:cNvSpPr>
              <a:spLocks noChangeShapeType="1"/>
            </p:cNvSpPr>
            <p:nvPr/>
          </p:nvSpPr>
          <p:spPr bwMode="auto">
            <a:xfrm flipH="1">
              <a:off x="3801" y="3651"/>
              <a:ext cx="184" cy="172"/>
            </a:xfrm>
            <a:prstGeom prst="line">
              <a:avLst/>
            </a:prstGeom>
            <a:noFill/>
            <a:ln w="28575">
              <a:solidFill>
                <a:schemeClr val="bg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6340" name="Text Box 20"/>
            <p:cNvSpPr txBox="1">
              <a:spLocks noChangeArrowheads="1"/>
            </p:cNvSpPr>
            <p:nvPr/>
          </p:nvSpPr>
          <p:spPr bwMode="auto">
            <a:xfrm>
              <a:off x="4156" y="3882"/>
              <a:ext cx="122" cy="218"/>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rgbClr val="6600FF"/>
                  </a:solid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endParaRPr kumimoji="0" lang="zh-CN" altLang="zh-CN" sz="1600">
                <a:latin typeface="Times New Roman" panose="02020603050405020304" pitchFamily="18" charset="0"/>
                <a:ea typeface="黑体" panose="02010609060101010101" pitchFamily="49" charset="-122"/>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586"/>
    </mc:Choice>
    <mc:Fallback>
      <p:transition spd="slow" advTm="31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kumimoji="1" lang="zh-CN" altLang="en-US" smtClean="0"/>
              <a:t>软件项目评审</a:t>
            </a:r>
          </a:p>
        </p:txBody>
      </p:sp>
      <p:sp>
        <p:nvSpPr>
          <p:cNvPr id="57347" name="Rectangle 3"/>
          <p:cNvSpPr>
            <a:spLocks noGrp="1" noChangeArrowheads="1"/>
          </p:cNvSpPr>
          <p:nvPr>
            <p:ph type="body" idx="1"/>
          </p:nvPr>
        </p:nvSpPr>
        <p:spPr>
          <a:xfrm>
            <a:off x="611188" y="1916113"/>
            <a:ext cx="8353425" cy="4941887"/>
          </a:xfrm>
        </p:spPr>
        <p:txBody>
          <a:bodyPr/>
          <a:lstStyle/>
          <a:p>
            <a:pPr eaLnBrk="1" hangingPunct="1">
              <a:lnSpc>
                <a:spcPct val="120000"/>
              </a:lnSpc>
            </a:pPr>
            <a:r>
              <a:rPr lang="zh-CN" altLang="en-US" sz="2400" smtClean="0">
                <a:solidFill>
                  <a:schemeClr val="accent2"/>
                </a:solidFill>
                <a:latin typeface="黑体" panose="02010609060101010101" pitchFamily="49" charset="-122"/>
                <a:ea typeface="黑体" panose="02010609060101010101" pitchFamily="49" charset="-122"/>
              </a:rPr>
              <a:t>项目管理平台</a:t>
            </a:r>
            <a:r>
              <a:rPr lang="en-US" altLang="zh-CN" sz="2400" smtClean="0">
                <a:solidFill>
                  <a:schemeClr val="accent2"/>
                </a:solidFill>
                <a:latin typeface="黑体" panose="02010609060101010101" pitchFamily="49" charset="-122"/>
                <a:ea typeface="黑体" panose="02010609060101010101" pitchFamily="49" charset="-122"/>
              </a:rPr>
              <a:t>-PMIS</a:t>
            </a:r>
          </a:p>
          <a:p>
            <a:pPr eaLnBrk="1" hangingPunct="1">
              <a:lnSpc>
                <a:spcPct val="120000"/>
              </a:lnSpc>
              <a:buFont typeface="Wingdings 2" panose="05020102010507070707" pitchFamily="18" charset="2"/>
              <a:buNone/>
            </a:pPr>
            <a:r>
              <a:rPr lang="en-US" altLang="zh-CN" sz="2000" smtClean="0">
                <a:solidFill>
                  <a:schemeClr val="accent2"/>
                </a:solidFill>
                <a:latin typeface="宋体" panose="02010600030101010101" pitchFamily="2" charset="-122"/>
              </a:rPr>
              <a:t>   </a:t>
            </a:r>
            <a:r>
              <a:rPr lang="en-US" altLang="zh-CN" sz="2000" smtClean="0"/>
              <a:t> </a:t>
            </a:r>
            <a:r>
              <a:rPr lang="en-US" altLang="zh-CN" sz="2000" smtClean="0">
                <a:solidFill>
                  <a:srgbClr val="6699FF"/>
                </a:solidFill>
                <a:ea typeface="黑体" panose="02010609060101010101" pitchFamily="49" charset="-122"/>
              </a:rPr>
              <a:t>——</a:t>
            </a:r>
            <a:r>
              <a:rPr lang="zh-CN" altLang="en-US" sz="2000" smtClean="0">
                <a:latin typeface="宋体" panose="02010600030101010101" pitchFamily="2" charset="-122"/>
              </a:rPr>
              <a:t>这个系统包括四个环节，即建立基线计划、信息采集、信息处理、信息输出。 </a:t>
            </a:r>
            <a:r>
              <a:rPr lang="zh-CN" altLang="en-US" sz="2000" smtClean="0"/>
              <a:t>   </a:t>
            </a:r>
          </a:p>
        </p:txBody>
      </p:sp>
      <p:grpSp>
        <p:nvGrpSpPr>
          <p:cNvPr id="57348" name="Group 5"/>
          <p:cNvGrpSpPr>
            <a:grpSpLocks/>
          </p:cNvGrpSpPr>
          <p:nvPr/>
        </p:nvGrpSpPr>
        <p:grpSpPr bwMode="auto">
          <a:xfrm>
            <a:off x="1331913" y="3557588"/>
            <a:ext cx="6400800" cy="2895600"/>
            <a:chOff x="624" y="1488"/>
            <a:chExt cx="4032" cy="1824"/>
          </a:xfrm>
        </p:grpSpPr>
        <p:sp>
          <p:nvSpPr>
            <p:cNvPr id="57349" name="Text Box 6"/>
            <p:cNvSpPr txBox="1">
              <a:spLocks noChangeArrowheads="1"/>
            </p:cNvSpPr>
            <p:nvPr/>
          </p:nvSpPr>
          <p:spPr bwMode="auto">
            <a:xfrm>
              <a:off x="624" y="2496"/>
              <a:ext cx="1152" cy="384"/>
            </a:xfrm>
            <a:prstGeom prst="rect">
              <a:avLst/>
            </a:prstGeom>
            <a:solidFill>
              <a:srgbClr val="FFCC00"/>
            </a:solidFill>
            <a:ln w="9525">
              <a:solidFill>
                <a:schemeClr val="tx1"/>
              </a:solidFill>
              <a:miter lim="800000"/>
              <a:headEnd/>
              <a:tailEnd/>
            </a:ln>
          </p:spPr>
          <p:txBody>
            <a:bodyPr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tx1"/>
                  </a:solidFill>
                  <a:latin typeface="Times New Roman" panose="02020603050405020304" pitchFamily="18" charset="0"/>
                  <a:ea typeface="黑体" panose="02010609060101010101" pitchFamily="49" charset="-122"/>
                </a:rPr>
                <a:t>建立基准计划</a:t>
              </a:r>
            </a:p>
          </p:txBody>
        </p:sp>
        <p:sp>
          <p:nvSpPr>
            <p:cNvPr id="57350" name="Text Box 7"/>
            <p:cNvSpPr txBox="1">
              <a:spLocks noChangeArrowheads="1"/>
            </p:cNvSpPr>
            <p:nvPr/>
          </p:nvSpPr>
          <p:spPr bwMode="auto">
            <a:xfrm>
              <a:off x="4060" y="2543"/>
              <a:ext cx="596" cy="287"/>
            </a:xfrm>
            <a:prstGeom prst="rect">
              <a:avLst/>
            </a:prstGeom>
            <a:solidFill>
              <a:srgbClr val="FF9933"/>
            </a:solidFill>
            <a:ln w="9525">
              <a:solidFill>
                <a:schemeClr val="tx1"/>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tx1"/>
                  </a:solidFill>
                  <a:latin typeface="Times New Roman" panose="02020603050405020304" pitchFamily="18" charset="0"/>
                  <a:ea typeface="黑体" panose="02010609060101010101" pitchFamily="49" charset="-122"/>
                </a:rPr>
                <a:t>输出</a:t>
              </a:r>
            </a:p>
          </p:txBody>
        </p:sp>
        <p:sp>
          <p:nvSpPr>
            <p:cNvPr id="57351" name="Text Box 8"/>
            <p:cNvSpPr txBox="1">
              <a:spLocks noChangeArrowheads="1"/>
            </p:cNvSpPr>
            <p:nvPr/>
          </p:nvSpPr>
          <p:spPr bwMode="auto">
            <a:xfrm>
              <a:off x="1728" y="1488"/>
              <a:ext cx="801" cy="288"/>
            </a:xfrm>
            <a:prstGeom prst="rect">
              <a:avLst/>
            </a:prstGeom>
            <a:solidFill>
              <a:srgbClr val="CC6600"/>
            </a:solidFill>
            <a:ln w="9525">
              <a:solidFill>
                <a:schemeClr val="tx1"/>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chemeClr val="tx1"/>
                  </a:solidFill>
                  <a:latin typeface="Times New Roman" panose="02020603050405020304" pitchFamily="18" charset="0"/>
                  <a:ea typeface="黑体" panose="02010609060101010101" pitchFamily="49" charset="-122"/>
                </a:rPr>
                <a:t>采集信息</a:t>
              </a:r>
            </a:p>
          </p:txBody>
        </p:sp>
        <p:sp>
          <p:nvSpPr>
            <p:cNvPr id="57352" name="AutoShape 9"/>
            <p:cNvSpPr>
              <a:spLocks noChangeArrowheads="1"/>
            </p:cNvSpPr>
            <p:nvPr/>
          </p:nvSpPr>
          <p:spPr bwMode="auto">
            <a:xfrm>
              <a:off x="2699" y="1488"/>
              <a:ext cx="256" cy="672"/>
            </a:xfrm>
            <a:custGeom>
              <a:avLst/>
              <a:gdLst>
                <a:gd name="T0" fmla="*/ 2 w 21600"/>
                <a:gd name="T1" fmla="*/ 0 h 21600"/>
                <a:gd name="T2" fmla="*/ 0 w 21600"/>
                <a:gd name="T3" fmla="*/ 10 h 21600"/>
                <a:gd name="T4" fmla="*/ 2 w 21600"/>
                <a:gd name="T5" fmla="*/ 5 h 21600"/>
                <a:gd name="T6" fmla="*/ 3 w 21600"/>
                <a:gd name="T7" fmla="*/ 10 h 21600"/>
                <a:gd name="T8" fmla="*/ 3 w 21600"/>
                <a:gd name="T9" fmla="*/ 16 h 21600"/>
                <a:gd name="T10" fmla="*/ 2 w 21600"/>
                <a:gd name="T11" fmla="*/ 10 h 21600"/>
                <a:gd name="T12" fmla="*/ 0 60000 65536"/>
                <a:gd name="T13" fmla="*/ 0 60000 65536"/>
                <a:gd name="T14" fmla="*/ 0 60000 65536"/>
                <a:gd name="T15" fmla="*/ 0 60000 65536"/>
                <a:gd name="T16" fmla="*/ 0 60000 65536"/>
                <a:gd name="T17" fmla="*/ 0 60000 65536"/>
                <a:gd name="T18" fmla="*/ 3122 w 21600"/>
                <a:gd name="T19" fmla="*/ 3150 h 21600"/>
                <a:gd name="T20" fmla="*/ 18478 w 21600"/>
                <a:gd name="T21" fmla="*/ 1845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6200" y="10800"/>
                  </a:moveTo>
                  <a:cubicBezTo>
                    <a:pt x="16200" y="7817"/>
                    <a:pt x="13782" y="5400"/>
                    <a:pt x="10800" y="5400"/>
                  </a:cubicBezTo>
                  <a:cubicBezTo>
                    <a:pt x="7817" y="5400"/>
                    <a:pt x="5400" y="7817"/>
                    <a:pt x="5400" y="10800"/>
                  </a:cubicBezTo>
                  <a:lnTo>
                    <a:pt x="0" y="10800"/>
                  </a:lnTo>
                  <a:cubicBezTo>
                    <a:pt x="0" y="4835"/>
                    <a:pt x="4835" y="0"/>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solidFill>
              <a:schemeClr val="bg2"/>
            </a:solidFill>
            <a:ln w="9525">
              <a:solidFill>
                <a:schemeClr val="tx1"/>
              </a:solidFill>
              <a:miter lim="800000"/>
              <a:headEnd/>
              <a:tailEnd/>
            </a:ln>
          </p:spPr>
          <p:txBody>
            <a:bodyPr/>
            <a:lstStyle/>
            <a:p>
              <a:endParaRPr lang="zh-CN" altLang="en-US"/>
            </a:p>
          </p:txBody>
        </p:sp>
        <p:sp>
          <p:nvSpPr>
            <p:cNvPr id="57353" name="AutoShape 10"/>
            <p:cNvSpPr>
              <a:spLocks noChangeArrowheads="1"/>
            </p:cNvSpPr>
            <p:nvPr/>
          </p:nvSpPr>
          <p:spPr bwMode="auto">
            <a:xfrm>
              <a:off x="2444" y="2063"/>
              <a:ext cx="851" cy="1249"/>
            </a:xfrm>
            <a:prstGeom prst="flowChartMagneticDisk">
              <a:avLst/>
            </a:prstGeom>
            <a:solidFill>
              <a:srgbClr val="6699FF"/>
            </a:solidFill>
            <a:ln w="9525">
              <a:solidFill>
                <a:schemeClr val="tx1"/>
              </a:solidFill>
              <a:round/>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kumimoji="0" lang="en-US" altLang="zh-CN" sz="1800">
                <a:solidFill>
                  <a:schemeClr val="tx1"/>
                </a:solidFill>
                <a:latin typeface="Times New Roman" panose="02020603050405020304" pitchFamily="18" charset="0"/>
                <a:ea typeface="黑体" panose="02010609060101010101" pitchFamily="49" charset="-122"/>
              </a:endParaRPr>
            </a:p>
            <a:p>
              <a:r>
                <a:rPr kumimoji="0" lang="zh-CN" altLang="en-US" sz="1800">
                  <a:solidFill>
                    <a:schemeClr val="tx1"/>
                  </a:solidFill>
                  <a:latin typeface="Times New Roman" panose="02020603050405020304" pitchFamily="18" charset="0"/>
                  <a:ea typeface="黑体" panose="02010609060101010101" pitchFamily="49" charset="-122"/>
                </a:rPr>
                <a:t>处理</a:t>
              </a:r>
            </a:p>
          </p:txBody>
        </p:sp>
        <p:sp>
          <p:nvSpPr>
            <p:cNvPr id="57354" name="AutoShape 11"/>
            <p:cNvSpPr>
              <a:spLocks noChangeArrowheads="1"/>
            </p:cNvSpPr>
            <p:nvPr/>
          </p:nvSpPr>
          <p:spPr bwMode="auto">
            <a:xfrm>
              <a:off x="1763" y="2639"/>
              <a:ext cx="596" cy="96"/>
            </a:xfrm>
            <a:prstGeom prst="notchedRightArrow">
              <a:avLst>
                <a:gd name="adj1" fmla="val 50000"/>
                <a:gd name="adj2" fmla="val 155208"/>
              </a:avLst>
            </a:prstGeom>
            <a:solidFill>
              <a:srgbClr val="6699FF"/>
            </a:solidFill>
            <a:ln w="9525">
              <a:solidFill>
                <a:schemeClr val="tx1"/>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7355" name="AutoShape 12"/>
            <p:cNvSpPr>
              <a:spLocks noChangeArrowheads="1"/>
            </p:cNvSpPr>
            <p:nvPr/>
          </p:nvSpPr>
          <p:spPr bwMode="auto">
            <a:xfrm>
              <a:off x="3380" y="2639"/>
              <a:ext cx="595" cy="96"/>
            </a:xfrm>
            <a:prstGeom prst="notchedRightArrow">
              <a:avLst>
                <a:gd name="adj1" fmla="val 50000"/>
                <a:gd name="adj2" fmla="val 154948"/>
              </a:avLst>
            </a:prstGeom>
            <a:solidFill>
              <a:srgbClr val="6699FF"/>
            </a:solidFill>
            <a:ln w="9525">
              <a:solidFill>
                <a:schemeClr val="tx1"/>
              </a:solidFill>
              <a:miter lim="800000"/>
              <a:headEnd/>
              <a:tailEnd/>
            </a:ln>
          </p:spPr>
          <p:txBody>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815"/>
    </mc:Choice>
    <mc:Fallback>
      <p:transition spd="slow" advTm="56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zh-CN" altLang="en-US" smtClean="0"/>
              <a:t>本章内容提要</a:t>
            </a:r>
          </a:p>
        </p:txBody>
      </p:sp>
      <p:grpSp>
        <p:nvGrpSpPr>
          <p:cNvPr id="58371" name="Group 3"/>
          <p:cNvGrpSpPr>
            <a:grpSpLocks/>
          </p:cNvGrpSpPr>
          <p:nvPr/>
        </p:nvGrpSpPr>
        <p:grpSpPr bwMode="auto">
          <a:xfrm>
            <a:off x="969963" y="2487613"/>
            <a:ext cx="5689600" cy="3389312"/>
            <a:chOff x="611" y="1389"/>
            <a:chExt cx="3584" cy="2135"/>
          </a:xfrm>
        </p:grpSpPr>
        <p:grpSp>
          <p:nvGrpSpPr>
            <p:cNvPr id="58372" name="Group 4"/>
            <p:cNvGrpSpPr>
              <a:grpSpLocks/>
            </p:cNvGrpSpPr>
            <p:nvPr/>
          </p:nvGrpSpPr>
          <p:grpSpPr bwMode="auto">
            <a:xfrm>
              <a:off x="611" y="1389"/>
              <a:ext cx="3572" cy="205"/>
              <a:chOff x="385" y="1460"/>
              <a:chExt cx="3572" cy="324"/>
            </a:xfrm>
          </p:grpSpPr>
          <p:sp>
            <p:nvSpPr>
              <p:cNvPr id="58402"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403"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58404"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58373" name="Group 8"/>
            <p:cNvGrpSpPr>
              <a:grpSpLocks/>
            </p:cNvGrpSpPr>
            <p:nvPr/>
          </p:nvGrpSpPr>
          <p:grpSpPr bwMode="auto">
            <a:xfrm>
              <a:off x="611" y="1675"/>
              <a:ext cx="3572" cy="202"/>
              <a:chOff x="385" y="1831"/>
              <a:chExt cx="3572" cy="319"/>
            </a:xfrm>
          </p:grpSpPr>
          <p:grpSp>
            <p:nvGrpSpPr>
              <p:cNvPr id="58398" name="Group 9"/>
              <p:cNvGrpSpPr>
                <a:grpSpLocks/>
              </p:cNvGrpSpPr>
              <p:nvPr/>
            </p:nvGrpSpPr>
            <p:grpSpPr bwMode="auto">
              <a:xfrm>
                <a:off x="464" y="1831"/>
                <a:ext cx="3493" cy="319"/>
                <a:chOff x="464" y="1831"/>
                <a:chExt cx="3493" cy="319"/>
              </a:xfrm>
            </p:grpSpPr>
            <p:sp>
              <p:nvSpPr>
                <p:cNvPr id="58400"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401"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58399"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58374" name="Group 13"/>
            <p:cNvGrpSpPr>
              <a:grpSpLocks/>
            </p:cNvGrpSpPr>
            <p:nvPr/>
          </p:nvGrpSpPr>
          <p:grpSpPr bwMode="auto">
            <a:xfrm>
              <a:off x="611" y="1947"/>
              <a:ext cx="3584" cy="198"/>
              <a:chOff x="385" y="2209"/>
              <a:chExt cx="3584" cy="313"/>
            </a:xfrm>
          </p:grpSpPr>
          <p:sp>
            <p:nvSpPr>
              <p:cNvPr id="58395"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96"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58397"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58375" name="Group 17"/>
            <p:cNvGrpSpPr>
              <a:grpSpLocks/>
            </p:cNvGrpSpPr>
            <p:nvPr/>
          </p:nvGrpSpPr>
          <p:grpSpPr bwMode="auto">
            <a:xfrm>
              <a:off x="611" y="2219"/>
              <a:ext cx="3584" cy="198"/>
              <a:chOff x="385" y="2209"/>
              <a:chExt cx="3584" cy="313"/>
            </a:xfrm>
          </p:grpSpPr>
          <p:sp>
            <p:nvSpPr>
              <p:cNvPr id="58392"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93"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58394"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58376" name="Group 21"/>
            <p:cNvGrpSpPr>
              <a:grpSpLocks/>
            </p:cNvGrpSpPr>
            <p:nvPr/>
          </p:nvGrpSpPr>
          <p:grpSpPr bwMode="auto">
            <a:xfrm>
              <a:off x="611" y="2505"/>
              <a:ext cx="3584" cy="197"/>
              <a:chOff x="385" y="2209"/>
              <a:chExt cx="3584" cy="311"/>
            </a:xfrm>
          </p:grpSpPr>
          <p:sp>
            <p:nvSpPr>
              <p:cNvPr id="58389"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90"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58391"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58377" name="Group 25"/>
            <p:cNvGrpSpPr>
              <a:grpSpLocks/>
            </p:cNvGrpSpPr>
            <p:nvPr/>
          </p:nvGrpSpPr>
          <p:grpSpPr bwMode="auto">
            <a:xfrm>
              <a:off x="611" y="2760"/>
              <a:ext cx="3584" cy="230"/>
              <a:chOff x="385" y="2187"/>
              <a:chExt cx="3584" cy="363"/>
            </a:xfrm>
          </p:grpSpPr>
          <p:sp>
            <p:nvSpPr>
              <p:cNvPr id="58386"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87"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58388" name="Rectangle 28"/>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58378" name="Group 29"/>
            <p:cNvGrpSpPr>
              <a:grpSpLocks/>
            </p:cNvGrpSpPr>
            <p:nvPr/>
          </p:nvGrpSpPr>
          <p:grpSpPr bwMode="auto">
            <a:xfrm>
              <a:off x="611" y="3022"/>
              <a:ext cx="3584" cy="230"/>
              <a:chOff x="385" y="2187"/>
              <a:chExt cx="3584" cy="363"/>
            </a:xfrm>
          </p:grpSpPr>
          <p:sp>
            <p:nvSpPr>
              <p:cNvPr id="58383"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84"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58385"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58379" name="Group 33"/>
            <p:cNvGrpSpPr>
              <a:grpSpLocks/>
            </p:cNvGrpSpPr>
            <p:nvPr/>
          </p:nvGrpSpPr>
          <p:grpSpPr bwMode="auto">
            <a:xfrm>
              <a:off x="611" y="3294"/>
              <a:ext cx="3584" cy="230"/>
              <a:chOff x="385" y="2187"/>
              <a:chExt cx="3584" cy="363"/>
            </a:xfrm>
          </p:grpSpPr>
          <p:sp>
            <p:nvSpPr>
              <p:cNvPr id="58380"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58381"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58382"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72"/>
    </mc:Choice>
    <mc:Fallback>
      <p:transition spd="slow" advTm="2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pPr eaLnBrk="1" hangingPunct="1"/>
            <a:r>
              <a:rPr lang="en-US" altLang="zh-CN" smtClean="0"/>
              <a:t>8.6  </a:t>
            </a:r>
            <a:r>
              <a:rPr kumimoji="1" lang="zh-CN" altLang="en-US" smtClean="0"/>
              <a:t>软件项目计划修改 </a:t>
            </a:r>
          </a:p>
        </p:txBody>
      </p:sp>
      <p:sp>
        <p:nvSpPr>
          <p:cNvPr id="59395" name="Rectangle 3"/>
          <p:cNvSpPr>
            <a:spLocks noGrp="1" noChangeArrowheads="1"/>
          </p:cNvSpPr>
          <p:nvPr>
            <p:ph type="body" idx="1"/>
          </p:nvPr>
        </p:nvSpPr>
        <p:spPr>
          <a:xfrm>
            <a:off x="323850" y="1844675"/>
            <a:ext cx="8640763" cy="5013325"/>
          </a:xfrm>
        </p:spPr>
        <p:txBody>
          <a:bodyPr/>
          <a:lstStyle/>
          <a:p>
            <a:pPr eaLnBrk="1" hangingPunct="1">
              <a:lnSpc>
                <a:spcPct val="110000"/>
              </a:lnSpc>
              <a:spcBef>
                <a:spcPct val="20000"/>
              </a:spcBef>
            </a:pPr>
            <a:r>
              <a:rPr lang="zh-CN" altLang="en-US" sz="2400" smtClean="0">
                <a:solidFill>
                  <a:schemeClr val="accent2"/>
                </a:solidFill>
                <a:latin typeface="黑体" panose="02010609060101010101" pitchFamily="49" charset="-122"/>
                <a:ea typeface="黑体" panose="02010609060101010101" pitchFamily="49" charset="-122"/>
              </a:rPr>
              <a:t>项目计划修改</a:t>
            </a:r>
            <a:endParaRPr lang="zh-CN" altLang="en-US" sz="2400" smtClean="0">
              <a:solidFill>
                <a:schemeClr val="accent2"/>
              </a:solidFill>
            </a:endParaRPr>
          </a:p>
          <a:p>
            <a:pPr lvl="1" eaLnBrk="1" hangingPunct="1">
              <a:lnSpc>
                <a:spcPct val="110000"/>
              </a:lnSpc>
            </a:pPr>
            <a:r>
              <a:rPr lang="zh-CN" altLang="en-US" sz="2000" smtClean="0">
                <a:latin typeface="黑体" panose="02010609060101010101" pitchFamily="49" charset="-122"/>
                <a:ea typeface="黑体" panose="02010609060101010101" pitchFamily="49" charset="-122"/>
              </a:rPr>
              <a:t>根据评审结果决定是否修改项目计划</a:t>
            </a:r>
          </a:p>
          <a:p>
            <a:pPr lvl="1" eaLnBrk="1" hangingPunct="1">
              <a:lnSpc>
                <a:spcPct val="110000"/>
              </a:lnSpc>
            </a:pPr>
            <a:r>
              <a:rPr lang="zh-CN" altLang="en-US" sz="2000" smtClean="0">
                <a:latin typeface="黑体" panose="02010609060101010101" pitchFamily="49" charset="-122"/>
                <a:ea typeface="黑体" panose="02010609060101010101" pitchFamily="49" charset="-122"/>
              </a:rPr>
              <a:t>修改计划过程</a:t>
            </a:r>
          </a:p>
        </p:txBody>
      </p:sp>
      <p:grpSp>
        <p:nvGrpSpPr>
          <p:cNvPr id="59396" name="Group 19"/>
          <p:cNvGrpSpPr>
            <a:grpSpLocks/>
          </p:cNvGrpSpPr>
          <p:nvPr/>
        </p:nvGrpSpPr>
        <p:grpSpPr bwMode="auto">
          <a:xfrm>
            <a:off x="1050925" y="3213100"/>
            <a:ext cx="7337425" cy="3673475"/>
            <a:chOff x="27" y="2069"/>
            <a:chExt cx="4622" cy="2314"/>
          </a:xfrm>
        </p:grpSpPr>
        <p:sp>
          <p:nvSpPr>
            <p:cNvPr id="59397" name="Rectangle 5"/>
            <p:cNvSpPr>
              <a:spLocks noChangeArrowheads="1"/>
            </p:cNvSpPr>
            <p:nvPr/>
          </p:nvSpPr>
          <p:spPr bwMode="auto">
            <a:xfrm>
              <a:off x="1381" y="2160"/>
              <a:ext cx="1527" cy="244"/>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确定修改的范围和内容</a:t>
              </a:r>
            </a:p>
          </p:txBody>
        </p:sp>
        <p:sp>
          <p:nvSpPr>
            <p:cNvPr id="59398" name="Line 6"/>
            <p:cNvSpPr>
              <a:spLocks noChangeShapeType="1"/>
            </p:cNvSpPr>
            <p:nvPr/>
          </p:nvSpPr>
          <p:spPr bwMode="auto">
            <a:xfrm>
              <a:off x="1020" y="2296"/>
              <a:ext cx="374" cy="4"/>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9399" name="Rectangle 7"/>
            <p:cNvSpPr>
              <a:spLocks noChangeArrowheads="1"/>
            </p:cNvSpPr>
            <p:nvPr/>
          </p:nvSpPr>
          <p:spPr bwMode="auto">
            <a:xfrm>
              <a:off x="1381" y="2628"/>
              <a:ext cx="993" cy="207"/>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进行责任协调</a:t>
              </a:r>
            </a:p>
          </p:txBody>
        </p:sp>
        <p:sp>
          <p:nvSpPr>
            <p:cNvPr id="59400" name="Rectangle 8"/>
            <p:cNvSpPr>
              <a:spLocks noChangeArrowheads="1"/>
            </p:cNvSpPr>
            <p:nvPr/>
          </p:nvSpPr>
          <p:spPr bwMode="auto">
            <a:xfrm>
              <a:off x="1381" y="3048"/>
              <a:ext cx="1394" cy="247"/>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规划计划并修改计划</a:t>
              </a:r>
            </a:p>
          </p:txBody>
        </p:sp>
        <p:sp>
          <p:nvSpPr>
            <p:cNvPr id="59401" name="Rectangle 9"/>
            <p:cNvSpPr>
              <a:spLocks noChangeArrowheads="1"/>
            </p:cNvSpPr>
            <p:nvPr/>
          </p:nvSpPr>
          <p:spPr bwMode="auto">
            <a:xfrm>
              <a:off x="1381" y="3514"/>
              <a:ext cx="1260" cy="210"/>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修改后的计划确认</a:t>
              </a:r>
            </a:p>
          </p:txBody>
        </p:sp>
        <p:sp>
          <p:nvSpPr>
            <p:cNvPr id="59402" name="Rectangle 10"/>
            <p:cNvSpPr>
              <a:spLocks noChangeArrowheads="1"/>
            </p:cNvSpPr>
            <p:nvPr/>
          </p:nvSpPr>
          <p:spPr bwMode="auto">
            <a:xfrm>
              <a:off x="1381" y="3928"/>
              <a:ext cx="1527" cy="250"/>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提交项目计划修改请求</a:t>
              </a:r>
            </a:p>
          </p:txBody>
        </p:sp>
        <p:sp>
          <p:nvSpPr>
            <p:cNvPr id="59403" name="Rectangle 11"/>
            <p:cNvSpPr>
              <a:spLocks noChangeArrowheads="1"/>
            </p:cNvSpPr>
            <p:nvPr/>
          </p:nvSpPr>
          <p:spPr bwMode="auto">
            <a:xfrm>
              <a:off x="3656" y="3649"/>
              <a:ext cx="993" cy="734"/>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依据确认后</a:t>
              </a:r>
            </a:p>
            <a:p>
              <a:r>
                <a:rPr kumimoji="0" lang="zh-CN" altLang="en-US" sz="1800">
                  <a:solidFill>
                    <a:srgbClr val="000000"/>
                  </a:solidFill>
                  <a:latin typeface="Times New Roman" panose="02020603050405020304" pitchFamily="18" charset="0"/>
                  <a:ea typeface="黑体" panose="02010609060101010101" pitchFamily="49" charset="-122"/>
                </a:rPr>
                <a:t>的计划，落实</a:t>
              </a:r>
            </a:p>
            <a:p>
              <a:r>
                <a:rPr kumimoji="0" lang="zh-CN" altLang="en-US" sz="1800">
                  <a:solidFill>
                    <a:srgbClr val="000000"/>
                  </a:solidFill>
                  <a:latin typeface="Times New Roman" panose="02020603050405020304" pitchFamily="18" charset="0"/>
                  <a:ea typeface="黑体" panose="02010609060101010101" pitchFamily="49" charset="-122"/>
                </a:rPr>
                <a:t>项目，并记录</a:t>
              </a:r>
            </a:p>
            <a:p>
              <a:r>
                <a:rPr kumimoji="0" lang="zh-CN" altLang="en-US" sz="1800">
                  <a:solidFill>
                    <a:srgbClr val="000000"/>
                  </a:solidFill>
                  <a:latin typeface="Times New Roman" panose="02020603050405020304" pitchFamily="18" charset="0"/>
                  <a:ea typeface="黑体" panose="02010609060101010101" pitchFamily="49" charset="-122"/>
                </a:rPr>
                <a:t>计划修改过程</a:t>
              </a:r>
            </a:p>
          </p:txBody>
        </p:sp>
        <p:sp>
          <p:nvSpPr>
            <p:cNvPr id="59404" name="Line 12"/>
            <p:cNvSpPr>
              <a:spLocks noChangeShapeType="1"/>
            </p:cNvSpPr>
            <p:nvPr/>
          </p:nvSpPr>
          <p:spPr bwMode="auto">
            <a:xfrm>
              <a:off x="2908" y="4065"/>
              <a:ext cx="771" cy="0"/>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anchor="ctr"/>
            <a:lstStyle/>
            <a:p>
              <a:endParaRPr lang="zh-CN" altLang="en-US"/>
            </a:p>
          </p:txBody>
        </p:sp>
        <p:sp>
          <p:nvSpPr>
            <p:cNvPr id="59405" name="Line 13"/>
            <p:cNvSpPr>
              <a:spLocks noChangeShapeType="1"/>
            </p:cNvSpPr>
            <p:nvPr/>
          </p:nvSpPr>
          <p:spPr bwMode="auto">
            <a:xfrm>
              <a:off x="2332" y="2835"/>
              <a:ext cx="0" cy="23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9406" name="Line 14"/>
            <p:cNvSpPr>
              <a:spLocks noChangeShapeType="1"/>
            </p:cNvSpPr>
            <p:nvPr/>
          </p:nvSpPr>
          <p:spPr bwMode="auto">
            <a:xfrm>
              <a:off x="2332" y="2406"/>
              <a:ext cx="0" cy="23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9407" name="Line 15"/>
            <p:cNvSpPr>
              <a:spLocks noChangeShapeType="1"/>
            </p:cNvSpPr>
            <p:nvPr/>
          </p:nvSpPr>
          <p:spPr bwMode="auto">
            <a:xfrm>
              <a:off x="2332" y="3295"/>
              <a:ext cx="0" cy="23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9408" name="Line 16"/>
            <p:cNvSpPr>
              <a:spLocks noChangeShapeType="1"/>
            </p:cNvSpPr>
            <p:nvPr/>
          </p:nvSpPr>
          <p:spPr bwMode="auto">
            <a:xfrm>
              <a:off x="2332" y="3716"/>
              <a:ext cx="0" cy="230"/>
            </a:xfrm>
            <a:prstGeom prst="line">
              <a:avLst/>
            </a:prstGeom>
            <a:noFill/>
            <a:ln w="285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9409" name="Rectangle 17"/>
            <p:cNvSpPr>
              <a:spLocks noChangeArrowheads="1"/>
            </p:cNvSpPr>
            <p:nvPr/>
          </p:nvSpPr>
          <p:spPr bwMode="auto">
            <a:xfrm>
              <a:off x="27" y="2069"/>
              <a:ext cx="993" cy="408"/>
            </a:xfrm>
            <a:prstGeom prst="rect">
              <a:avLst/>
            </a:prstGeom>
            <a:solidFill>
              <a:srgbClr val="6699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B2B2B2"/>
                    </a:outerShdw>
                  </a:effectLst>
                </a14:hiddenEffects>
              </a:ext>
            </a:extLst>
          </p:spPr>
          <p:txBody>
            <a:bodyPr wrap="none" t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kumimoji="0" lang="zh-CN" altLang="en-US" sz="1800">
                  <a:solidFill>
                    <a:srgbClr val="000000"/>
                  </a:solidFill>
                  <a:latin typeface="Times New Roman" panose="02020603050405020304" pitchFamily="18" charset="0"/>
                  <a:ea typeface="黑体" panose="02010609060101010101" pitchFamily="49" charset="-122"/>
                </a:rPr>
                <a:t>计划修改申请</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888"/>
    </mc:Choice>
    <mc:Fallback>
      <p:transition spd="slow" advTm="62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zh-CN" altLang="en-US" smtClean="0"/>
              <a:t>本章内容提要</a:t>
            </a:r>
          </a:p>
        </p:txBody>
      </p:sp>
      <p:grpSp>
        <p:nvGrpSpPr>
          <p:cNvPr id="60419" name="Group 3"/>
          <p:cNvGrpSpPr>
            <a:grpSpLocks/>
          </p:cNvGrpSpPr>
          <p:nvPr/>
        </p:nvGrpSpPr>
        <p:grpSpPr bwMode="auto">
          <a:xfrm>
            <a:off x="969963" y="2487613"/>
            <a:ext cx="5689600" cy="3389312"/>
            <a:chOff x="611" y="1389"/>
            <a:chExt cx="3584" cy="2135"/>
          </a:xfrm>
        </p:grpSpPr>
        <p:grpSp>
          <p:nvGrpSpPr>
            <p:cNvPr id="60420" name="Group 4"/>
            <p:cNvGrpSpPr>
              <a:grpSpLocks/>
            </p:cNvGrpSpPr>
            <p:nvPr/>
          </p:nvGrpSpPr>
          <p:grpSpPr bwMode="auto">
            <a:xfrm>
              <a:off x="611" y="1389"/>
              <a:ext cx="3572" cy="205"/>
              <a:chOff x="385" y="1460"/>
              <a:chExt cx="3572" cy="324"/>
            </a:xfrm>
          </p:grpSpPr>
          <p:sp>
            <p:nvSpPr>
              <p:cNvPr id="60450"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51"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60452"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60421" name="Group 8"/>
            <p:cNvGrpSpPr>
              <a:grpSpLocks/>
            </p:cNvGrpSpPr>
            <p:nvPr/>
          </p:nvGrpSpPr>
          <p:grpSpPr bwMode="auto">
            <a:xfrm>
              <a:off x="611" y="1675"/>
              <a:ext cx="3572" cy="202"/>
              <a:chOff x="385" y="1831"/>
              <a:chExt cx="3572" cy="319"/>
            </a:xfrm>
          </p:grpSpPr>
          <p:grpSp>
            <p:nvGrpSpPr>
              <p:cNvPr id="60446" name="Group 9"/>
              <p:cNvGrpSpPr>
                <a:grpSpLocks/>
              </p:cNvGrpSpPr>
              <p:nvPr/>
            </p:nvGrpSpPr>
            <p:grpSpPr bwMode="auto">
              <a:xfrm>
                <a:off x="464" y="1831"/>
                <a:ext cx="3493" cy="319"/>
                <a:chOff x="464" y="1831"/>
                <a:chExt cx="3493" cy="319"/>
              </a:xfrm>
            </p:grpSpPr>
            <p:sp>
              <p:nvSpPr>
                <p:cNvPr id="60448"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49"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60447"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60422" name="Group 13"/>
            <p:cNvGrpSpPr>
              <a:grpSpLocks/>
            </p:cNvGrpSpPr>
            <p:nvPr/>
          </p:nvGrpSpPr>
          <p:grpSpPr bwMode="auto">
            <a:xfrm>
              <a:off x="611" y="1947"/>
              <a:ext cx="3584" cy="198"/>
              <a:chOff x="385" y="2209"/>
              <a:chExt cx="3584" cy="313"/>
            </a:xfrm>
          </p:grpSpPr>
          <p:sp>
            <p:nvSpPr>
              <p:cNvPr id="60443"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44"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60445"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60423" name="Group 17"/>
            <p:cNvGrpSpPr>
              <a:grpSpLocks/>
            </p:cNvGrpSpPr>
            <p:nvPr/>
          </p:nvGrpSpPr>
          <p:grpSpPr bwMode="auto">
            <a:xfrm>
              <a:off x="611" y="2219"/>
              <a:ext cx="3584" cy="198"/>
              <a:chOff x="385" y="2209"/>
              <a:chExt cx="3584" cy="313"/>
            </a:xfrm>
          </p:grpSpPr>
          <p:sp>
            <p:nvSpPr>
              <p:cNvPr id="60440"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41"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60442"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60424" name="Group 21"/>
            <p:cNvGrpSpPr>
              <a:grpSpLocks/>
            </p:cNvGrpSpPr>
            <p:nvPr/>
          </p:nvGrpSpPr>
          <p:grpSpPr bwMode="auto">
            <a:xfrm>
              <a:off x="611" y="2505"/>
              <a:ext cx="3584" cy="197"/>
              <a:chOff x="385" y="2209"/>
              <a:chExt cx="3584" cy="311"/>
            </a:xfrm>
          </p:grpSpPr>
          <p:sp>
            <p:nvSpPr>
              <p:cNvPr id="60437"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38"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60439"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60425" name="Group 25"/>
            <p:cNvGrpSpPr>
              <a:grpSpLocks/>
            </p:cNvGrpSpPr>
            <p:nvPr/>
          </p:nvGrpSpPr>
          <p:grpSpPr bwMode="auto">
            <a:xfrm>
              <a:off x="611" y="2760"/>
              <a:ext cx="3584" cy="230"/>
              <a:chOff x="385" y="2187"/>
              <a:chExt cx="3584" cy="363"/>
            </a:xfrm>
          </p:grpSpPr>
          <p:sp>
            <p:nvSpPr>
              <p:cNvPr id="60434"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35"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60436"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60426" name="Group 29"/>
            <p:cNvGrpSpPr>
              <a:grpSpLocks/>
            </p:cNvGrpSpPr>
            <p:nvPr/>
          </p:nvGrpSpPr>
          <p:grpSpPr bwMode="auto">
            <a:xfrm>
              <a:off x="611" y="3022"/>
              <a:ext cx="3584" cy="230"/>
              <a:chOff x="385" y="2187"/>
              <a:chExt cx="3584" cy="363"/>
            </a:xfrm>
          </p:grpSpPr>
          <p:sp>
            <p:nvSpPr>
              <p:cNvPr id="60431"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32"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60433" name="Rectangle 32"/>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60427" name="Group 33"/>
            <p:cNvGrpSpPr>
              <a:grpSpLocks/>
            </p:cNvGrpSpPr>
            <p:nvPr/>
          </p:nvGrpSpPr>
          <p:grpSpPr bwMode="auto">
            <a:xfrm>
              <a:off x="611" y="3294"/>
              <a:ext cx="3584" cy="230"/>
              <a:chOff x="385" y="2187"/>
              <a:chExt cx="3584" cy="363"/>
            </a:xfrm>
          </p:grpSpPr>
          <p:sp>
            <p:nvSpPr>
              <p:cNvPr id="60428"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0429"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60430"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06"/>
    </mc:Choice>
    <mc:Fallback>
      <p:transition spd="slow" advTm="1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en-US" altLang="zh-CN" smtClean="0"/>
              <a:t>8.7  </a:t>
            </a:r>
            <a:r>
              <a:rPr lang="zh-CN" altLang="en-US" smtClean="0"/>
              <a:t>本章小结 </a:t>
            </a:r>
          </a:p>
        </p:txBody>
      </p:sp>
      <p:sp>
        <p:nvSpPr>
          <p:cNvPr id="61443" name="Rectangle 3"/>
          <p:cNvSpPr>
            <a:spLocks noGrp="1" noChangeArrowheads="1"/>
          </p:cNvSpPr>
          <p:nvPr>
            <p:ph type="body" idx="1"/>
          </p:nvPr>
        </p:nvSpPr>
        <p:spPr>
          <a:xfrm>
            <a:off x="323850" y="1987550"/>
            <a:ext cx="8640763" cy="4105275"/>
          </a:xfrm>
          <a:solidFill>
            <a:srgbClr val="FFFFCC"/>
          </a:solidFill>
        </p:spPr>
        <p:txBody>
          <a:bodyPr/>
          <a:lstStyle/>
          <a:p>
            <a:pPr eaLnBrk="1" hangingPunct="1">
              <a:lnSpc>
                <a:spcPct val="130000"/>
              </a:lnSpc>
              <a:spcBef>
                <a:spcPct val="40000"/>
              </a:spcBef>
            </a:pPr>
            <a:r>
              <a:rPr lang="zh-CN" altLang="en-US" sz="1800" smtClean="0">
                <a:ea typeface="黑体" panose="02010609060101010101" pitchFamily="49" charset="-122"/>
              </a:rPr>
              <a:t>跟踪控制是软件项目管理过程中一个非常重要的管理过程，它直接决定着软件项目的成功与否，也是体现软件项目管理水平的关键之处</a:t>
            </a:r>
          </a:p>
          <a:p>
            <a:pPr eaLnBrk="1" hangingPunct="1">
              <a:lnSpc>
                <a:spcPct val="130000"/>
              </a:lnSpc>
              <a:spcBef>
                <a:spcPct val="40000"/>
              </a:spcBef>
            </a:pPr>
            <a:r>
              <a:rPr lang="zh-CN" altLang="en-US" sz="1800" smtClean="0">
                <a:ea typeface="黑体" panose="02010609060101010101" pitchFamily="49" charset="-122"/>
              </a:rPr>
              <a:t>跟踪和控制是两个重要的环节。跟踪是采集软件项目运行过程中的原始数据信息；控制是根据采集的跟踪数据，与原始项目计划进行比较，从而判断项目的性能，对出现的偏差给予纠正，必要时修改项目计划</a:t>
            </a:r>
          </a:p>
          <a:p>
            <a:pPr eaLnBrk="1" hangingPunct="1">
              <a:lnSpc>
                <a:spcPct val="130000"/>
              </a:lnSpc>
              <a:spcBef>
                <a:spcPct val="40000"/>
              </a:spcBef>
            </a:pPr>
            <a:r>
              <a:rPr lang="zh-CN" altLang="en-US" sz="1800" smtClean="0">
                <a:ea typeface="黑体" panose="02010609060101010101" pitchFamily="49" charset="-122"/>
              </a:rPr>
              <a:t>项目的跟踪控制包括项目范围、进度、成本、资源、质量、风险等。本章重点介绍分析项目进展性能的两种方法：图解控制法和挣值分析法</a:t>
            </a:r>
          </a:p>
          <a:p>
            <a:pPr eaLnBrk="1" hangingPunct="1">
              <a:lnSpc>
                <a:spcPct val="130000"/>
              </a:lnSpc>
              <a:spcBef>
                <a:spcPct val="40000"/>
              </a:spcBef>
            </a:pPr>
            <a:r>
              <a:rPr lang="zh-CN" altLang="en-US" sz="1800" smtClean="0">
                <a:ea typeface="黑体" panose="02010609060101010101" pitchFamily="49" charset="-122"/>
              </a:rPr>
              <a:t>图解控制方法是综合甘特图、费用曲线以及资源载荷图来分析项目的一种方法</a:t>
            </a:r>
          </a:p>
          <a:p>
            <a:pPr eaLnBrk="1" hangingPunct="1">
              <a:lnSpc>
                <a:spcPct val="130000"/>
              </a:lnSpc>
              <a:spcBef>
                <a:spcPct val="40000"/>
              </a:spcBef>
            </a:pPr>
            <a:r>
              <a:rPr lang="zh-CN" altLang="en-US" sz="1800" smtClean="0">
                <a:ea typeface="黑体" panose="02010609060101010101" pitchFamily="49" charset="-122"/>
              </a:rPr>
              <a:t>挣值分析法是利用成本会计的方法评价项目进展情况的一种方法，它是从新的角度看待成本和进度差异的一种方法</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467"/>
    </mc:Choice>
    <mc:Fallback>
      <p:transition spd="slow" advTm="59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zh-CN" altLang="en-US" smtClean="0"/>
              <a:t>本章内容提要</a:t>
            </a:r>
          </a:p>
        </p:txBody>
      </p:sp>
      <p:grpSp>
        <p:nvGrpSpPr>
          <p:cNvPr id="62467" name="Group 3"/>
          <p:cNvGrpSpPr>
            <a:grpSpLocks/>
          </p:cNvGrpSpPr>
          <p:nvPr/>
        </p:nvGrpSpPr>
        <p:grpSpPr bwMode="auto">
          <a:xfrm>
            <a:off x="969963" y="2487613"/>
            <a:ext cx="5689600" cy="3389312"/>
            <a:chOff x="611" y="1389"/>
            <a:chExt cx="3584" cy="2135"/>
          </a:xfrm>
        </p:grpSpPr>
        <p:grpSp>
          <p:nvGrpSpPr>
            <p:cNvPr id="62468" name="Group 4"/>
            <p:cNvGrpSpPr>
              <a:grpSpLocks/>
            </p:cNvGrpSpPr>
            <p:nvPr/>
          </p:nvGrpSpPr>
          <p:grpSpPr bwMode="auto">
            <a:xfrm>
              <a:off x="611" y="1389"/>
              <a:ext cx="3572" cy="205"/>
              <a:chOff x="385" y="1460"/>
              <a:chExt cx="3572" cy="324"/>
            </a:xfrm>
          </p:grpSpPr>
          <p:sp>
            <p:nvSpPr>
              <p:cNvPr id="62498"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99"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62500"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62469" name="Group 8"/>
            <p:cNvGrpSpPr>
              <a:grpSpLocks/>
            </p:cNvGrpSpPr>
            <p:nvPr/>
          </p:nvGrpSpPr>
          <p:grpSpPr bwMode="auto">
            <a:xfrm>
              <a:off x="611" y="1675"/>
              <a:ext cx="3572" cy="202"/>
              <a:chOff x="385" y="1831"/>
              <a:chExt cx="3572" cy="319"/>
            </a:xfrm>
          </p:grpSpPr>
          <p:grpSp>
            <p:nvGrpSpPr>
              <p:cNvPr id="62494" name="Group 9"/>
              <p:cNvGrpSpPr>
                <a:grpSpLocks/>
              </p:cNvGrpSpPr>
              <p:nvPr/>
            </p:nvGrpSpPr>
            <p:grpSpPr bwMode="auto">
              <a:xfrm>
                <a:off x="464" y="1831"/>
                <a:ext cx="3493" cy="319"/>
                <a:chOff x="464" y="1831"/>
                <a:chExt cx="3493" cy="319"/>
              </a:xfrm>
            </p:grpSpPr>
            <p:sp>
              <p:nvSpPr>
                <p:cNvPr id="62496"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97"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62495" name="Rectangle 12"/>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62470" name="Group 13"/>
            <p:cNvGrpSpPr>
              <a:grpSpLocks/>
            </p:cNvGrpSpPr>
            <p:nvPr/>
          </p:nvGrpSpPr>
          <p:grpSpPr bwMode="auto">
            <a:xfrm>
              <a:off x="611" y="1947"/>
              <a:ext cx="3584" cy="198"/>
              <a:chOff x="385" y="2209"/>
              <a:chExt cx="3584" cy="313"/>
            </a:xfrm>
          </p:grpSpPr>
          <p:sp>
            <p:nvSpPr>
              <p:cNvPr id="62491"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92"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62493"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62471" name="Group 17"/>
            <p:cNvGrpSpPr>
              <a:grpSpLocks/>
            </p:cNvGrpSpPr>
            <p:nvPr/>
          </p:nvGrpSpPr>
          <p:grpSpPr bwMode="auto">
            <a:xfrm>
              <a:off x="611" y="2219"/>
              <a:ext cx="3584" cy="198"/>
              <a:chOff x="385" y="2209"/>
              <a:chExt cx="3584" cy="313"/>
            </a:xfrm>
          </p:grpSpPr>
          <p:sp>
            <p:nvSpPr>
              <p:cNvPr id="62488"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89"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62490"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62472" name="Group 21"/>
            <p:cNvGrpSpPr>
              <a:grpSpLocks/>
            </p:cNvGrpSpPr>
            <p:nvPr/>
          </p:nvGrpSpPr>
          <p:grpSpPr bwMode="auto">
            <a:xfrm>
              <a:off x="611" y="2505"/>
              <a:ext cx="3584" cy="197"/>
              <a:chOff x="385" y="2209"/>
              <a:chExt cx="3584" cy="311"/>
            </a:xfrm>
          </p:grpSpPr>
          <p:sp>
            <p:nvSpPr>
              <p:cNvPr id="62485"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86"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62487"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62473" name="Group 25"/>
            <p:cNvGrpSpPr>
              <a:grpSpLocks/>
            </p:cNvGrpSpPr>
            <p:nvPr/>
          </p:nvGrpSpPr>
          <p:grpSpPr bwMode="auto">
            <a:xfrm>
              <a:off x="611" y="2760"/>
              <a:ext cx="3584" cy="230"/>
              <a:chOff x="385" y="2187"/>
              <a:chExt cx="3584" cy="363"/>
            </a:xfrm>
          </p:grpSpPr>
          <p:sp>
            <p:nvSpPr>
              <p:cNvPr id="62482"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83"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62484"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62474" name="Group 29"/>
            <p:cNvGrpSpPr>
              <a:grpSpLocks/>
            </p:cNvGrpSpPr>
            <p:nvPr/>
          </p:nvGrpSpPr>
          <p:grpSpPr bwMode="auto">
            <a:xfrm>
              <a:off x="611" y="3022"/>
              <a:ext cx="3584" cy="230"/>
              <a:chOff x="385" y="2187"/>
              <a:chExt cx="3584" cy="363"/>
            </a:xfrm>
          </p:grpSpPr>
          <p:sp>
            <p:nvSpPr>
              <p:cNvPr id="62479"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80"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62481"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62475" name="Group 33"/>
            <p:cNvGrpSpPr>
              <a:grpSpLocks/>
            </p:cNvGrpSpPr>
            <p:nvPr/>
          </p:nvGrpSpPr>
          <p:grpSpPr bwMode="auto">
            <a:xfrm>
              <a:off x="611" y="3294"/>
              <a:ext cx="3584" cy="230"/>
              <a:chOff x="385" y="2187"/>
              <a:chExt cx="3584" cy="363"/>
            </a:xfrm>
          </p:grpSpPr>
          <p:sp>
            <p:nvSpPr>
              <p:cNvPr id="62476"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62477"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62478" name="Rectangle 36"/>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10"/>
    </mc:Choice>
    <mc:Fallback>
      <p:transition spd="slow" advTm="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eaLnBrk="1" hangingPunct="1"/>
            <a:r>
              <a:rPr lang="en-US" altLang="zh-CN" dirty="0" smtClean="0"/>
              <a:t>8.8  </a:t>
            </a:r>
            <a:r>
              <a:rPr lang="zh-CN" altLang="en-US" dirty="0" smtClean="0"/>
              <a:t>作业</a:t>
            </a:r>
            <a:endParaRPr lang="zh-CN" altLang="en-US" dirty="0" smtClean="0"/>
          </a:p>
        </p:txBody>
      </p:sp>
      <p:sp>
        <p:nvSpPr>
          <p:cNvPr id="5" name="Rectangle 3"/>
          <p:cNvSpPr txBox="1">
            <a:spLocks noChangeArrowheads="1"/>
          </p:cNvSpPr>
          <p:nvPr/>
        </p:nvSpPr>
        <p:spPr bwMode="auto">
          <a:xfrm>
            <a:off x="323850" y="1989138"/>
            <a:ext cx="8820150" cy="4868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a:lstStyle>
          <a:p>
            <a:pPr lvl="1" eaLnBrk="1" hangingPunct="1">
              <a:lnSpc>
                <a:spcPct val="120000"/>
              </a:lnSpc>
              <a:spcBef>
                <a:spcPct val="30000"/>
              </a:spcBef>
            </a:pPr>
            <a:r>
              <a:rPr kumimoji="0" lang="zh-CN" altLang="en-US" sz="2000" kern="0" dirty="0" smtClean="0">
                <a:latin typeface="宋体" panose="02010600030101010101" pitchFamily="2" charset="-122"/>
              </a:rPr>
              <a:t>你被指定负责一个软件项目，其中有４部分，项目总预算为</a:t>
            </a:r>
            <a:r>
              <a:rPr kumimoji="0" lang="en-US" altLang="zh-CN" sz="2000" kern="0" dirty="0" smtClean="0">
                <a:latin typeface="宋体" panose="02010600030101010101" pitchFamily="2" charset="-122"/>
              </a:rPr>
              <a:t>53000, A</a:t>
            </a:r>
            <a:r>
              <a:rPr kumimoji="0" lang="zh-CN" altLang="en-US" sz="2000" kern="0" dirty="0" smtClean="0">
                <a:latin typeface="宋体" panose="02010600030101010101" pitchFamily="2" charset="-122"/>
              </a:rPr>
              <a:t>任务为</a:t>
            </a:r>
            <a:r>
              <a:rPr kumimoji="0" lang="en-US" altLang="zh-CN" sz="2000" kern="0" dirty="0" smtClean="0">
                <a:latin typeface="宋体" panose="02010600030101010101" pitchFamily="2" charset="-122"/>
              </a:rPr>
              <a:t>26000, B</a:t>
            </a:r>
            <a:r>
              <a:rPr kumimoji="0" lang="zh-CN" altLang="en-US" sz="2000" kern="0" dirty="0" smtClean="0">
                <a:latin typeface="宋体" panose="02010600030101010101" pitchFamily="2" charset="-122"/>
              </a:rPr>
              <a:t>任务为</a:t>
            </a:r>
            <a:r>
              <a:rPr kumimoji="0" lang="en-US" altLang="zh-CN" sz="2000" kern="0" dirty="0" smtClean="0">
                <a:latin typeface="宋体" panose="02010600030101010101" pitchFamily="2" charset="-122"/>
              </a:rPr>
              <a:t>12000, C</a:t>
            </a:r>
            <a:r>
              <a:rPr kumimoji="0" lang="zh-CN" altLang="en-US" sz="2000" kern="0" dirty="0" smtClean="0">
                <a:latin typeface="宋体" panose="02010600030101010101" pitchFamily="2" charset="-122"/>
              </a:rPr>
              <a:t>任务为</a:t>
            </a:r>
            <a:r>
              <a:rPr kumimoji="0" lang="en-US" altLang="zh-CN" sz="2000" kern="0" dirty="0" smtClean="0">
                <a:latin typeface="宋体" panose="02010600030101010101" pitchFamily="2" charset="-122"/>
              </a:rPr>
              <a:t>10000, D</a:t>
            </a:r>
            <a:r>
              <a:rPr kumimoji="0" lang="zh-CN" altLang="en-US" sz="2000" kern="0" dirty="0" smtClean="0">
                <a:latin typeface="宋体" panose="02010600030101010101" pitchFamily="2" charset="-122"/>
              </a:rPr>
              <a:t>任务为</a:t>
            </a:r>
            <a:r>
              <a:rPr kumimoji="0" lang="en-US" altLang="zh-CN" sz="2000" kern="0" dirty="0" smtClean="0">
                <a:latin typeface="宋体" panose="02010600030101010101" pitchFamily="2" charset="-122"/>
              </a:rPr>
              <a:t>5000, </a:t>
            </a:r>
            <a:r>
              <a:rPr kumimoji="0" lang="zh-CN" altLang="en-US" sz="2000" kern="0" dirty="0" smtClean="0">
                <a:latin typeface="宋体" panose="02010600030101010101" pitchFamily="2" charset="-122"/>
              </a:rPr>
              <a:t>截止到</a:t>
            </a:r>
            <a:r>
              <a:rPr kumimoji="0" lang="en-US" altLang="zh-CN" sz="2000" kern="0" dirty="0" smtClean="0">
                <a:latin typeface="宋体" panose="02010600030101010101" pitchFamily="2" charset="-122"/>
              </a:rPr>
              <a:t>5</a:t>
            </a:r>
            <a:r>
              <a:rPr kumimoji="0" lang="zh-CN" altLang="en-US" sz="2000" kern="0" dirty="0" smtClean="0">
                <a:latin typeface="宋体" panose="02010600030101010101" pitchFamily="2" charset="-122"/>
              </a:rPr>
              <a:t>月</a:t>
            </a:r>
            <a:r>
              <a:rPr kumimoji="0" lang="en-US" altLang="zh-CN" sz="2000" kern="0" dirty="0" smtClean="0">
                <a:latin typeface="宋体" panose="02010600030101010101" pitchFamily="2" charset="-122"/>
              </a:rPr>
              <a:t>31</a:t>
            </a:r>
            <a:r>
              <a:rPr kumimoji="0" lang="zh-CN" altLang="en-US" sz="2000" kern="0" dirty="0" smtClean="0">
                <a:latin typeface="宋体" panose="02010600030101010101" pitchFamily="2" charset="-122"/>
              </a:rPr>
              <a:t>日，</a:t>
            </a:r>
            <a:r>
              <a:rPr kumimoji="0" lang="en-US" altLang="zh-CN" sz="2000" kern="0" dirty="0" smtClean="0">
                <a:latin typeface="宋体" panose="02010600030101010101" pitchFamily="2" charset="-122"/>
              </a:rPr>
              <a:t>A</a:t>
            </a:r>
            <a:r>
              <a:rPr kumimoji="0" lang="zh-CN" altLang="en-US" sz="2000" kern="0" dirty="0" smtClean="0">
                <a:latin typeface="宋体" panose="02010600030101010101" pitchFamily="2" charset="-122"/>
              </a:rPr>
              <a:t>任务已经全部完成，</a:t>
            </a:r>
            <a:r>
              <a:rPr kumimoji="0" lang="en-US" altLang="zh-CN" sz="2000" kern="0" dirty="0" smtClean="0">
                <a:latin typeface="宋体" panose="02010600030101010101" pitchFamily="2" charset="-122"/>
              </a:rPr>
              <a:t>B</a:t>
            </a:r>
            <a:r>
              <a:rPr kumimoji="0" lang="zh-CN" altLang="en-US" sz="2000" kern="0" dirty="0" smtClean="0">
                <a:latin typeface="宋体" panose="02010600030101010101" pitchFamily="2" charset="-122"/>
              </a:rPr>
              <a:t>任务过半，</a:t>
            </a:r>
            <a:r>
              <a:rPr kumimoji="0" lang="en-US" altLang="zh-CN" sz="2000" kern="0" dirty="0" smtClean="0">
                <a:latin typeface="宋体" panose="02010600030101010101" pitchFamily="2" charset="-122"/>
              </a:rPr>
              <a:t>C</a:t>
            </a:r>
            <a:r>
              <a:rPr kumimoji="0" lang="zh-CN" altLang="en-US" sz="2000" kern="0" dirty="0" smtClean="0">
                <a:latin typeface="宋体" panose="02010600030101010101" pitchFamily="2" charset="-122"/>
              </a:rPr>
              <a:t>任务刚开始，</a:t>
            </a:r>
            <a:r>
              <a:rPr kumimoji="0" lang="en-US" altLang="zh-CN" sz="2000" kern="0" dirty="0" smtClean="0">
                <a:latin typeface="宋体" panose="02010600030101010101" pitchFamily="2" charset="-122"/>
              </a:rPr>
              <a:t>D</a:t>
            </a:r>
            <a:r>
              <a:rPr kumimoji="0" lang="zh-CN" altLang="en-US" sz="2000" kern="0" dirty="0" smtClean="0">
                <a:latin typeface="宋体" panose="02010600030101010101" pitchFamily="2" charset="-122"/>
              </a:rPr>
              <a:t>任务还没有开始，采用</a:t>
            </a:r>
            <a:r>
              <a:rPr kumimoji="0" lang="en-US" altLang="zh-CN" sz="2000" kern="0" dirty="0" smtClean="0">
                <a:latin typeface="宋体" panose="02010600030101010101" pitchFamily="2" charset="-122"/>
              </a:rPr>
              <a:t>50/50</a:t>
            </a:r>
            <a:r>
              <a:rPr kumimoji="0" lang="zh-CN" altLang="en-US" sz="2000" kern="0" dirty="0" smtClean="0">
                <a:latin typeface="宋体" panose="02010600030101010101" pitchFamily="2" charset="-122"/>
              </a:rPr>
              <a:t>规则计算截止到</a:t>
            </a:r>
            <a:r>
              <a:rPr kumimoji="0" lang="en-US" altLang="zh-CN" sz="2000" kern="0" dirty="0" smtClean="0">
                <a:latin typeface="宋体" panose="02010600030101010101" pitchFamily="2" charset="-122"/>
              </a:rPr>
              <a:t>5</a:t>
            </a:r>
            <a:r>
              <a:rPr kumimoji="0" lang="zh-CN" altLang="en-US" sz="2000" kern="0" dirty="0" smtClean="0">
                <a:latin typeface="宋体" panose="02010600030101010101" pitchFamily="2" charset="-122"/>
              </a:rPr>
              <a:t>月</a:t>
            </a:r>
            <a:r>
              <a:rPr kumimoji="0" lang="en-US" altLang="zh-CN" sz="2000" kern="0" dirty="0" smtClean="0">
                <a:latin typeface="宋体" panose="02010600030101010101" pitchFamily="2" charset="-122"/>
              </a:rPr>
              <a:t>31</a:t>
            </a:r>
            <a:r>
              <a:rPr kumimoji="0" lang="zh-CN" altLang="en-US" sz="2000" kern="0" dirty="0" smtClean="0">
                <a:latin typeface="宋体" panose="02010600030101010101" pitchFamily="2" charset="-122"/>
              </a:rPr>
              <a:t>日的</a:t>
            </a:r>
            <a:r>
              <a:rPr kumimoji="0" lang="en-US" altLang="zh-CN" sz="2000" kern="0" dirty="0" smtClean="0">
                <a:latin typeface="宋体" panose="02010600030101010101" pitchFamily="2" charset="-122"/>
              </a:rPr>
              <a:t>CV</a:t>
            </a:r>
            <a:r>
              <a:rPr kumimoji="0" lang="zh-CN" altLang="en-US" sz="2000" kern="0" dirty="0" smtClean="0">
                <a:latin typeface="宋体" panose="02010600030101010101" pitchFamily="2" charset="-122"/>
              </a:rPr>
              <a:t>，</a:t>
            </a:r>
            <a:r>
              <a:rPr kumimoji="0" lang="en-US" altLang="zh-CN" sz="2000" kern="0" dirty="0" smtClean="0">
                <a:latin typeface="宋体" panose="02010600030101010101" pitchFamily="2" charset="-122"/>
              </a:rPr>
              <a:t>SV</a:t>
            </a:r>
            <a:r>
              <a:rPr kumimoji="0" lang="zh-CN" altLang="en-US" sz="2000" kern="0" dirty="0" smtClean="0">
                <a:latin typeface="宋体" panose="02010600030101010101" pitchFamily="2" charset="-122"/>
              </a:rPr>
              <a:t>，</a:t>
            </a:r>
            <a:r>
              <a:rPr kumimoji="0" lang="en-US" altLang="zh-CN" sz="2000" kern="0" dirty="0" smtClean="0">
                <a:latin typeface="宋体" panose="02010600030101010101" pitchFamily="2" charset="-122"/>
              </a:rPr>
              <a:t>CPI</a:t>
            </a:r>
            <a:r>
              <a:rPr kumimoji="0" lang="zh-CN" altLang="en-US" sz="2000" kern="0" dirty="0" smtClean="0">
                <a:latin typeface="宋体" panose="02010600030101010101" pitchFamily="2" charset="-122"/>
              </a:rPr>
              <a:t>，</a:t>
            </a:r>
            <a:r>
              <a:rPr kumimoji="0" lang="en-US" altLang="zh-CN" sz="2000" kern="0" dirty="0" smtClean="0">
                <a:latin typeface="宋体" panose="02010600030101010101" pitchFamily="2" charset="-122"/>
              </a:rPr>
              <a:t>SPI</a:t>
            </a:r>
            <a:r>
              <a:rPr kumimoji="0" lang="zh-CN" altLang="en-US" sz="2000" kern="0" dirty="0" smtClean="0">
                <a:latin typeface="宋体" panose="02010600030101010101" pitchFamily="2" charset="-122"/>
              </a:rPr>
              <a:t>？</a:t>
            </a:r>
          </a:p>
          <a:p>
            <a:pPr eaLnBrk="1" hangingPunct="1"/>
            <a:endParaRPr kumimoji="0" lang="en-US" altLang="zh-CN" sz="1800" kern="0" dirty="0" smtClean="0">
              <a:latin typeface="宋体" panose="02010600030101010101" pitchFamily="2" charset="-122"/>
            </a:endParaRPr>
          </a:p>
        </p:txBody>
      </p:sp>
      <p:graphicFrame>
        <p:nvGraphicFramePr>
          <p:cNvPr id="6" name="Group 62"/>
          <p:cNvGraphicFramePr>
            <a:graphicFrameLocks noGrp="1"/>
          </p:cNvGraphicFramePr>
          <p:nvPr>
            <p:ph sz="half" idx="4294967295"/>
          </p:nvPr>
        </p:nvGraphicFramePr>
        <p:xfrm>
          <a:off x="1042988" y="4292600"/>
          <a:ext cx="7777162" cy="2220957"/>
        </p:xfrm>
        <a:graphic>
          <a:graphicData uri="http://schemas.openxmlformats.org/drawingml/2006/table">
            <a:tbl>
              <a:tblPr/>
              <a:tblGrid>
                <a:gridCol w="1728787">
                  <a:extLst>
                    <a:ext uri="{9D8B030D-6E8A-4147-A177-3AD203B41FA5}">
                      <a16:colId xmlns:a16="http://schemas.microsoft.com/office/drawing/2014/main" val="20000"/>
                    </a:ext>
                  </a:extLst>
                </a:gridCol>
                <a:gridCol w="2087563">
                  <a:extLst>
                    <a:ext uri="{9D8B030D-6E8A-4147-A177-3AD203B41FA5}">
                      <a16:colId xmlns:a16="http://schemas.microsoft.com/office/drawing/2014/main" val="20001"/>
                    </a:ext>
                  </a:extLst>
                </a:gridCol>
                <a:gridCol w="2089150">
                  <a:extLst>
                    <a:ext uri="{9D8B030D-6E8A-4147-A177-3AD203B41FA5}">
                      <a16:colId xmlns:a16="http://schemas.microsoft.com/office/drawing/2014/main" val="20002"/>
                    </a:ext>
                  </a:extLst>
                </a:gridCol>
                <a:gridCol w="1871662">
                  <a:extLst>
                    <a:ext uri="{9D8B030D-6E8A-4147-A177-3AD203B41FA5}">
                      <a16:colId xmlns:a16="http://schemas.microsoft.com/office/drawing/2014/main" val="20003"/>
                    </a:ext>
                  </a:extLst>
                </a:gridCol>
              </a:tblGrid>
              <a:tr h="36572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dirty="0" smtClean="0">
                          <a:ln>
                            <a:noFill/>
                          </a:ln>
                          <a:solidFill>
                            <a:schemeClr val="tx1"/>
                          </a:solidFill>
                          <a:effectLst/>
                          <a:latin typeface="Arial" pitchFamily="34" charset="0"/>
                          <a:ea typeface="宋体" pitchFamily="2" charset="-122"/>
                        </a:rPr>
                        <a:t>任务</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ＢＣＷＳ</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ＡＣＷＰ</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ＢＣＷＰ</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0"/>
                  </a:ext>
                </a:extLst>
              </a:tr>
              <a:tr h="36572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Ａ</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26000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25500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1"/>
                  </a:ext>
                </a:extLst>
              </a:tr>
              <a:tr h="36572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Ｂ</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9000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5400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2"/>
                  </a:ext>
                </a:extLst>
              </a:tr>
              <a:tr h="37457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Ｃ</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4800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4100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3"/>
                  </a:ext>
                </a:extLst>
              </a:tr>
              <a:tr h="37457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Ｄ</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en-US" altLang="zh-CN" sz="1800" b="1" i="0" u="none" strike="noStrike" cap="none" normalizeH="0" baseline="0" smtClean="0">
                          <a:ln>
                            <a:noFill/>
                          </a:ln>
                          <a:solidFill>
                            <a:schemeClr val="tx1"/>
                          </a:solidFill>
                          <a:effectLst/>
                          <a:latin typeface="Arial" pitchFamily="34" charset="0"/>
                          <a:ea typeface="宋体" pitchFamily="2" charset="-122"/>
                        </a:rPr>
                        <a:t>0</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4"/>
                  </a:ext>
                </a:extLst>
              </a:tr>
              <a:tr h="374577">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r>
                        <a:rPr kumimoji="0" lang="zh-CN" altLang="en-US" sz="1800" b="1" i="0" u="none" strike="noStrike" cap="none" normalizeH="0" baseline="0" smtClean="0">
                          <a:ln>
                            <a:noFill/>
                          </a:ln>
                          <a:solidFill>
                            <a:schemeClr val="tx1"/>
                          </a:solidFill>
                          <a:effectLst/>
                          <a:latin typeface="Arial" pitchFamily="34" charset="0"/>
                          <a:ea typeface="宋体" pitchFamily="2" charset="-122"/>
                        </a:rPr>
                        <a:t>总计</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30000"/>
                        </a:spcBef>
                        <a:spcAft>
                          <a:spcPct val="0"/>
                        </a:spcAft>
                        <a:buClr>
                          <a:srgbClr val="0000FF"/>
                        </a:buClr>
                        <a:buSzTx/>
                        <a:buFont typeface="Wingdings 2" pitchFamily="18" charset="2"/>
                        <a:buNone/>
                        <a:tabLst/>
                      </a:pPr>
                      <a:endParaRPr kumimoji="0" lang="zh-CN" altLang="zh-CN" sz="1800" b="1" i="0" u="none" strike="noStrike" cap="none" normalizeH="0" baseline="0" dirty="0" smtClean="0">
                        <a:ln>
                          <a:noFill/>
                        </a:ln>
                        <a:solidFill>
                          <a:schemeClr val="tx1"/>
                        </a:solidFill>
                        <a:effectLst/>
                        <a:latin typeface="Arial" pitchFamily="34" charset="0"/>
                        <a:ea typeface="宋体"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CFFFF"/>
                    </a:solidFill>
                  </a:tcPr>
                </a:tc>
                <a:extLst>
                  <a:ext uri="{0D108BD9-81ED-4DB2-BD59-A6C34878D82A}">
                    <a16:rowId xmlns:a16="http://schemas.microsoft.com/office/drawing/2014/main" val="10005"/>
                  </a:ext>
                </a:extLst>
              </a:tr>
            </a:tbl>
          </a:graphicData>
        </a:graphic>
      </p:graphicFrame>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027"/>
    </mc:Choice>
    <mc:Fallback>
      <p:transition spd="slow" advTm="32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kumimoji="1" lang="zh-CN" altLang="en-US" smtClean="0"/>
              <a:t>软件项目跟踪控制概述</a:t>
            </a:r>
          </a:p>
        </p:txBody>
      </p:sp>
      <p:sp>
        <p:nvSpPr>
          <p:cNvPr id="18435" name="Rectangle 3"/>
          <p:cNvSpPr>
            <a:spLocks noGrp="1" noChangeArrowheads="1"/>
          </p:cNvSpPr>
          <p:nvPr>
            <p:ph type="body" idx="1"/>
          </p:nvPr>
        </p:nvSpPr>
        <p:spPr>
          <a:xfrm>
            <a:off x="971550" y="1916113"/>
            <a:ext cx="7993063" cy="4941887"/>
          </a:xfrm>
        </p:spPr>
        <p:txBody>
          <a:bodyPr/>
          <a:lstStyle/>
          <a:p>
            <a:pPr eaLnBrk="1" hangingPunct="1">
              <a:lnSpc>
                <a:spcPct val="130000"/>
              </a:lnSpc>
              <a:spcBef>
                <a:spcPct val="50000"/>
              </a:spcBef>
            </a:pPr>
            <a:r>
              <a:rPr lang="zh-CN" altLang="en-US" sz="2400" smtClean="0">
                <a:solidFill>
                  <a:schemeClr val="accent2"/>
                </a:solidFill>
                <a:latin typeface="黑体" panose="02010609060101010101" pitchFamily="49" charset="-122"/>
                <a:ea typeface="黑体" panose="02010609060101010101" pitchFamily="49" charset="-122"/>
              </a:rPr>
              <a:t>项目跟踪控制的重要性</a:t>
            </a:r>
          </a:p>
          <a:p>
            <a:pPr eaLnBrk="1" hangingPunct="1">
              <a:lnSpc>
                <a:spcPct val="130000"/>
              </a:lnSpc>
              <a:spcBef>
                <a:spcPct val="50000"/>
              </a:spcBef>
              <a:buFont typeface="Wingdings 2" panose="05020102010507070707" pitchFamily="18" charset="2"/>
              <a:buNone/>
            </a:pPr>
            <a:r>
              <a:rPr lang="zh-CN" altLang="en-US" sz="2000" smtClean="0">
                <a:solidFill>
                  <a:schemeClr val="accent1"/>
                </a:solidFill>
                <a:latin typeface="黑体" panose="02010609060101010101" pitchFamily="49" charset="-122"/>
                <a:ea typeface="黑体" panose="02010609060101010101" pitchFamily="49" charset="-122"/>
              </a:rPr>
              <a:t>   如果没有项目控制，则可能出现：</a:t>
            </a:r>
          </a:p>
          <a:p>
            <a:pPr eaLnBrk="1" hangingPunct="1">
              <a:lnSpc>
                <a:spcPct val="130000"/>
              </a:lnSpc>
              <a:spcBef>
                <a:spcPct val="50000"/>
              </a:spcBef>
            </a:pPr>
            <a:r>
              <a:rPr lang="zh-CN" altLang="en-US" sz="2000" smtClean="0">
                <a:latin typeface="宋体" panose="02010600030101010101" pitchFamily="2" charset="-122"/>
              </a:rPr>
              <a:t>项目的范围会很大</a:t>
            </a:r>
          </a:p>
          <a:p>
            <a:pPr eaLnBrk="1" hangingPunct="1">
              <a:lnSpc>
                <a:spcPct val="130000"/>
              </a:lnSpc>
              <a:spcBef>
                <a:spcPct val="50000"/>
              </a:spcBef>
            </a:pPr>
            <a:r>
              <a:rPr lang="zh-CN" altLang="en-US" sz="2000" smtClean="0">
                <a:latin typeface="宋体" panose="02010600030101010101" pitchFamily="2" charset="-122"/>
              </a:rPr>
              <a:t>成本会成倍增长</a:t>
            </a:r>
          </a:p>
          <a:p>
            <a:pPr eaLnBrk="1" hangingPunct="1">
              <a:lnSpc>
                <a:spcPct val="130000"/>
              </a:lnSpc>
              <a:spcBef>
                <a:spcPct val="50000"/>
              </a:spcBef>
            </a:pPr>
            <a:r>
              <a:rPr lang="zh-CN" altLang="en-US" sz="2000" smtClean="0">
                <a:latin typeface="宋体" panose="02010600030101010101" pitchFamily="2" charset="-122"/>
              </a:rPr>
              <a:t>风险也会增加</a:t>
            </a:r>
          </a:p>
          <a:p>
            <a:pPr eaLnBrk="1" hangingPunct="1">
              <a:lnSpc>
                <a:spcPct val="130000"/>
              </a:lnSpc>
              <a:spcBef>
                <a:spcPct val="50000"/>
              </a:spcBef>
            </a:pPr>
            <a:r>
              <a:rPr lang="zh-CN" altLang="en-US" sz="2000" smtClean="0">
                <a:latin typeface="宋体" panose="02010600030101010101" pitchFamily="2" charset="-122"/>
              </a:rPr>
              <a:t>进度也会推迟</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980"/>
    </mc:Choice>
    <mc:Fallback>
      <p:transition spd="slow" advTm="16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zh-CN" altLang="en-US" smtClean="0"/>
              <a:t>本章内容提要</a:t>
            </a:r>
          </a:p>
        </p:txBody>
      </p:sp>
      <p:grpSp>
        <p:nvGrpSpPr>
          <p:cNvPr id="19459" name="Group 3"/>
          <p:cNvGrpSpPr>
            <a:grpSpLocks/>
          </p:cNvGrpSpPr>
          <p:nvPr/>
        </p:nvGrpSpPr>
        <p:grpSpPr bwMode="auto">
          <a:xfrm>
            <a:off x="969963" y="2487613"/>
            <a:ext cx="5689600" cy="3389312"/>
            <a:chOff x="611" y="1389"/>
            <a:chExt cx="3584" cy="2135"/>
          </a:xfrm>
        </p:grpSpPr>
        <p:grpSp>
          <p:nvGrpSpPr>
            <p:cNvPr id="19460" name="Group 4"/>
            <p:cNvGrpSpPr>
              <a:grpSpLocks/>
            </p:cNvGrpSpPr>
            <p:nvPr/>
          </p:nvGrpSpPr>
          <p:grpSpPr bwMode="auto">
            <a:xfrm>
              <a:off x="611" y="1389"/>
              <a:ext cx="3572" cy="205"/>
              <a:chOff x="385" y="1460"/>
              <a:chExt cx="3572" cy="324"/>
            </a:xfrm>
          </p:grpSpPr>
          <p:sp>
            <p:nvSpPr>
              <p:cNvPr id="19490" name="AutoShape 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91" name="Text Box 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软件项目跟踪控制概述</a:t>
                </a:r>
                <a:r>
                  <a:rPr lang="zh-CN" altLang="en-US" sz="1800">
                    <a:solidFill>
                      <a:schemeClr val="tx1"/>
                    </a:solidFill>
                    <a:latin typeface="宋体" panose="02010600030101010101" pitchFamily="2" charset="-122"/>
                  </a:rPr>
                  <a:t>  </a:t>
                </a:r>
              </a:p>
            </p:txBody>
          </p:sp>
          <p:sp>
            <p:nvSpPr>
              <p:cNvPr id="19492" name="Rectangle 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8.1</a:t>
                </a:r>
                <a:endParaRPr lang="en-US" altLang="zh-CN" sz="1800">
                  <a:solidFill>
                    <a:srgbClr val="000000"/>
                  </a:solidFill>
                </a:endParaRPr>
              </a:p>
            </p:txBody>
          </p:sp>
        </p:grpSp>
        <p:grpSp>
          <p:nvGrpSpPr>
            <p:cNvPr id="19461" name="Group 8"/>
            <p:cNvGrpSpPr>
              <a:grpSpLocks/>
            </p:cNvGrpSpPr>
            <p:nvPr/>
          </p:nvGrpSpPr>
          <p:grpSpPr bwMode="auto">
            <a:xfrm>
              <a:off x="611" y="1675"/>
              <a:ext cx="3572" cy="202"/>
              <a:chOff x="385" y="1831"/>
              <a:chExt cx="3572" cy="319"/>
            </a:xfrm>
          </p:grpSpPr>
          <p:grpSp>
            <p:nvGrpSpPr>
              <p:cNvPr id="19486" name="Group 9"/>
              <p:cNvGrpSpPr>
                <a:grpSpLocks/>
              </p:cNvGrpSpPr>
              <p:nvPr/>
            </p:nvGrpSpPr>
            <p:grpSpPr bwMode="auto">
              <a:xfrm>
                <a:off x="464" y="1831"/>
                <a:ext cx="3493" cy="319"/>
                <a:chOff x="464" y="1831"/>
                <a:chExt cx="3493" cy="319"/>
              </a:xfrm>
            </p:grpSpPr>
            <p:sp>
              <p:nvSpPr>
                <p:cNvPr id="19488" name="AutoShape 10"/>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89" name="Text Box 11"/>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软件项目跟踪控制的标准</a:t>
                  </a:r>
                  <a:r>
                    <a:rPr lang="zh-CN" altLang="en-US">
                      <a:latin typeface="黑体" panose="02010609060101010101" pitchFamily="49" charset="-122"/>
                      <a:ea typeface="黑体" panose="02010609060101010101" pitchFamily="49" charset="-122"/>
                    </a:rPr>
                    <a:t> </a:t>
                  </a:r>
                </a:p>
              </p:txBody>
            </p:sp>
          </p:grpSp>
          <p:sp>
            <p:nvSpPr>
              <p:cNvPr id="19487" name="Rectangle 12"/>
              <p:cNvSpPr>
                <a:spLocks noChangeArrowheads="1"/>
              </p:cNvSpPr>
              <p:nvPr/>
            </p:nvSpPr>
            <p:spPr bwMode="auto">
              <a:xfrm>
                <a:off x="385" y="1915"/>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8.2</a:t>
                </a:r>
                <a:endParaRPr lang="en-US" altLang="zh-CN" sz="1800">
                  <a:solidFill>
                    <a:srgbClr val="000000"/>
                  </a:solidFill>
                </a:endParaRPr>
              </a:p>
            </p:txBody>
          </p:sp>
        </p:grpSp>
        <p:grpSp>
          <p:nvGrpSpPr>
            <p:cNvPr id="19462" name="Group 13"/>
            <p:cNvGrpSpPr>
              <a:grpSpLocks/>
            </p:cNvGrpSpPr>
            <p:nvPr/>
          </p:nvGrpSpPr>
          <p:grpSpPr bwMode="auto">
            <a:xfrm>
              <a:off x="611" y="1947"/>
              <a:ext cx="3584" cy="198"/>
              <a:chOff x="385" y="2209"/>
              <a:chExt cx="3584" cy="313"/>
            </a:xfrm>
          </p:grpSpPr>
          <p:sp>
            <p:nvSpPr>
              <p:cNvPr id="19483" name="AutoShape 1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84" name="Text Box 1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ea typeface="黑体" panose="02010609060101010101" pitchFamily="49" charset="-122"/>
                  </a:rPr>
                  <a:t>  </a:t>
                </a:r>
                <a:r>
                  <a:rPr lang="zh-CN" altLang="en-US" sz="2000">
                    <a:solidFill>
                      <a:schemeClr val="tx1"/>
                    </a:solidFill>
                    <a:ea typeface="黑体" panose="02010609060101010101" pitchFamily="49" charset="-122"/>
                  </a:rPr>
                  <a:t>软件项目监控和报告体系</a:t>
                </a:r>
                <a:r>
                  <a:rPr lang="zh-CN" altLang="en-US"/>
                  <a:t> </a:t>
                </a:r>
              </a:p>
            </p:txBody>
          </p:sp>
          <p:sp>
            <p:nvSpPr>
              <p:cNvPr id="19485" name="Rectangle 1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8.3</a:t>
                </a:r>
                <a:endParaRPr lang="en-US" altLang="zh-CN" sz="1800">
                  <a:solidFill>
                    <a:srgbClr val="000000"/>
                  </a:solidFill>
                </a:endParaRPr>
              </a:p>
            </p:txBody>
          </p:sp>
        </p:grpSp>
        <p:grpSp>
          <p:nvGrpSpPr>
            <p:cNvPr id="19463" name="Group 17"/>
            <p:cNvGrpSpPr>
              <a:grpSpLocks/>
            </p:cNvGrpSpPr>
            <p:nvPr/>
          </p:nvGrpSpPr>
          <p:grpSpPr bwMode="auto">
            <a:xfrm>
              <a:off x="611" y="2219"/>
              <a:ext cx="3584" cy="198"/>
              <a:chOff x="385" y="2209"/>
              <a:chExt cx="3584" cy="313"/>
            </a:xfrm>
          </p:grpSpPr>
          <p:sp>
            <p:nvSpPr>
              <p:cNvPr id="19480" name="AutoShape 1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81" name="Text Box 1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软件项目跟踪控制过程</a:t>
                </a:r>
                <a:r>
                  <a:rPr lang="zh-CN" altLang="en-US"/>
                  <a:t> </a:t>
                </a:r>
              </a:p>
            </p:txBody>
          </p:sp>
          <p:sp>
            <p:nvSpPr>
              <p:cNvPr id="19482" name="Rectangle 2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8.4</a:t>
                </a:r>
                <a:endParaRPr lang="en-US" altLang="zh-CN" sz="1800">
                  <a:solidFill>
                    <a:srgbClr val="000000"/>
                  </a:solidFill>
                </a:endParaRPr>
              </a:p>
            </p:txBody>
          </p:sp>
        </p:grpSp>
        <p:grpSp>
          <p:nvGrpSpPr>
            <p:cNvPr id="19464" name="Group 21"/>
            <p:cNvGrpSpPr>
              <a:grpSpLocks/>
            </p:cNvGrpSpPr>
            <p:nvPr/>
          </p:nvGrpSpPr>
          <p:grpSpPr bwMode="auto">
            <a:xfrm>
              <a:off x="611" y="2505"/>
              <a:ext cx="3584" cy="197"/>
              <a:chOff x="385" y="2209"/>
              <a:chExt cx="3584" cy="311"/>
            </a:xfrm>
          </p:grpSpPr>
          <p:sp>
            <p:nvSpPr>
              <p:cNvPr id="19477" name="AutoShape 22"/>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78" name="Text Box 23"/>
              <p:cNvSpPr txBox="1">
                <a:spLocks noChangeArrowheads="1"/>
              </p:cNvSpPr>
              <p:nvPr/>
            </p:nvSpPr>
            <p:spPr bwMode="auto">
              <a:xfrm>
                <a:off x="626" y="2217"/>
                <a:ext cx="3110"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软件项目评审 </a:t>
                </a:r>
              </a:p>
            </p:txBody>
          </p:sp>
          <p:sp>
            <p:nvSpPr>
              <p:cNvPr id="19479" name="Rectangle 24"/>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8.5</a:t>
                </a:r>
                <a:endParaRPr lang="en-US" altLang="zh-CN" sz="1800">
                  <a:solidFill>
                    <a:srgbClr val="000000"/>
                  </a:solidFill>
                </a:endParaRPr>
              </a:p>
            </p:txBody>
          </p:sp>
        </p:grpSp>
        <p:grpSp>
          <p:nvGrpSpPr>
            <p:cNvPr id="19465" name="Group 25"/>
            <p:cNvGrpSpPr>
              <a:grpSpLocks/>
            </p:cNvGrpSpPr>
            <p:nvPr/>
          </p:nvGrpSpPr>
          <p:grpSpPr bwMode="auto">
            <a:xfrm>
              <a:off x="611" y="2760"/>
              <a:ext cx="3584" cy="230"/>
              <a:chOff x="385" y="2187"/>
              <a:chExt cx="3584" cy="363"/>
            </a:xfrm>
          </p:grpSpPr>
          <p:sp>
            <p:nvSpPr>
              <p:cNvPr id="19474" name="AutoShape 26"/>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75" name="Text Box 27"/>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ea typeface="黑体" panose="02010609060101010101" pitchFamily="49" charset="-122"/>
                  </a:rPr>
                  <a:t>软件项目计划修改</a:t>
                </a:r>
                <a:r>
                  <a:rPr lang="zh-CN" altLang="en-US"/>
                  <a:t> </a:t>
                </a:r>
                <a:r>
                  <a:rPr lang="zh-CN" altLang="en-US" sz="2400" b="0">
                    <a:solidFill>
                      <a:schemeClr val="tx1"/>
                    </a:solidFill>
                    <a:latin typeface="Times New Roman" panose="02020603050405020304" pitchFamily="18" charset="0"/>
                  </a:rPr>
                  <a:t> </a:t>
                </a:r>
              </a:p>
            </p:txBody>
          </p:sp>
          <p:sp>
            <p:nvSpPr>
              <p:cNvPr id="19476" name="Rectangle 28"/>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8.6</a:t>
                </a:r>
                <a:endParaRPr lang="en-US" altLang="zh-CN" sz="1800">
                  <a:solidFill>
                    <a:srgbClr val="000000"/>
                  </a:solidFill>
                </a:endParaRPr>
              </a:p>
            </p:txBody>
          </p:sp>
        </p:grpSp>
        <p:grpSp>
          <p:nvGrpSpPr>
            <p:cNvPr id="19466" name="Group 29"/>
            <p:cNvGrpSpPr>
              <a:grpSpLocks/>
            </p:cNvGrpSpPr>
            <p:nvPr/>
          </p:nvGrpSpPr>
          <p:grpSpPr bwMode="auto">
            <a:xfrm>
              <a:off x="611" y="3022"/>
              <a:ext cx="3584" cy="230"/>
              <a:chOff x="385" y="2187"/>
              <a:chExt cx="3584" cy="363"/>
            </a:xfrm>
          </p:grpSpPr>
          <p:sp>
            <p:nvSpPr>
              <p:cNvPr id="19471" name="AutoShape 30"/>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72" name="Text Box 31"/>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本章小结</a:t>
                </a:r>
                <a:r>
                  <a:rPr lang="zh-CN" altLang="en-US" sz="2400" b="0">
                    <a:solidFill>
                      <a:schemeClr val="tx1"/>
                    </a:solidFill>
                    <a:latin typeface="Times New Roman" panose="02020603050405020304" pitchFamily="18" charset="0"/>
                  </a:rPr>
                  <a:t> </a:t>
                </a:r>
              </a:p>
            </p:txBody>
          </p:sp>
          <p:sp>
            <p:nvSpPr>
              <p:cNvPr id="19473" name="Rectangle 32"/>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8.7</a:t>
                </a:r>
                <a:endParaRPr lang="en-US" altLang="zh-CN" sz="1800">
                  <a:solidFill>
                    <a:srgbClr val="000000"/>
                  </a:solidFill>
                </a:endParaRPr>
              </a:p>
            </p:txBody>
          </p:sp>
        </p:grpSp>
        <p:grpSp>
          <p:nvGrpSpPr>
            <p:cNvPr id="19467" name="Group 33"/>
            <p:cNvGrpSpPr>
              <a:grpSpLocks/>
            </p:cNvGrpSpPr>
            <p:nvPr/>
          </p:nvGrpSpPr>
          <p:grpSpPr bwMode="auto">
            <a:xfrm>
              <a:off x="611" y="3294"/>
              <a:ext cx="3584" cy="230"/>
              <a:chOff x="385" y="2187"/>
              <a:chExt cx="3584" cy="363"/>
            </a:xfrm>
          </p:grpSpPr>
          <p:sp>
            <p:nvSpPr>
              <p:cNvPr id="19468"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9469" name="Text Box 35"/>
              <p:cNvSpPr txBox="1">
                <a:spLocks noChangeArrowheads="1"/>
              </p:cNvSpPr>
              <p:nvPr/>
            </p:nvSpPr>
            <p:spPr bwMode="auto">
              <a:xfrm>
                <a:off x="626" y="2187"/>
                <a:ext cx="3110"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复习思考题</a:t>
                </a:r>
                <a:r>
                  <a:rPr lang="zh-CN" altLang="en-US" sz="2400" b="0">
                    <a:solidFill>
                      <a:schemeClr val="tx1"/>
                    </a:solidFill>
                    <a:latin typeface="Times New Roman" panose="02020603050405020304" pitchFamily="18" charset="0"/>
                  </a:rPr>
                  <a:t> </a:t>
                </a:r>
              </a:p>
            </p:txBody>
          </p:sp>
          <p:sp>
            <p:nvSpPr>
              <p:cNvPr id="19470"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8.8</a:t>
                </a:r>
                <a:endParaRPr lang="en-US" altLang="zh-CN" sz="1800">
                  <a:solidFill>
                    <a:srgbClr val="000000"/>
                  </a:solidFill>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47"/>
    </mc:Choice>
    <mc:Fallback>
      <p:transition spd="slow" advTm="1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ltLang="zh-CN" smtClean="0"/>
              <a:t>8.2  </a:t>
            </a:r>
            <a:r>
              <a:rPr kumimoji="1" lang="zh-CN" altLang="en-US" smtClean="0"/>
              <a:t>软件项目跟踪控制的标准 </a:t>
            </a:r>
          </a:p>
        </p:txBody>
      </p:sp>
      <p:sp>
        <p:nvSpPr>
          <p:cNvPr id="20483" name="Rectangle 3"/>
          <p:cNvSpPr>
            <a:spLocks noGrp="1" noChangeArrowheads="1"/>
          </p:cNvSpPr>
          <p:nvPr>
            <p:ph type="body" idx="1"/>
          </p:nvPr>
        </p:nvSpPr>
        <p:spPr>
          <a:xfrm>
            <a:off x="539750" y="1989138"/>
            <a:ext cx="8424863" cy="4868862"/>
          </a:xfrm>
        </p:spPr>
        <p:txBody>
          <a:bodyPr/>
          <a:lstStyle/>
          <a:p>
            <a:pPr eaLnBrk="1" hangingPunct="1">
              <a:lnSpc>
                <a:spcPct val="120000"/>
              </a:lnSpc>
            </a:pPr>
            <a:r>
              <a:rPr lang="zh-CN" altLang="en-US" sz="2400" smtClean="0">
                <a:solidFill>
                  <a:schemeClr val="accent2"/>
                </a:solidFill>
                <a:latin typeface="黑体" panose="02010609060101010101" pitchFamily="49" charset="-122"/>
                <a:ea typeface="黑体" panose="02010609060101010101" pitchFamily="49" charset="-122"/>
              </a:rPr>
              <a:t>建立控制标准</a:t>
            </a:r>
            <a:endParaRPr lang="zh-CN" altLang="en-US" sz="2400" smtClean="0">
              <a:solidFill>
                <a:schemeClr val="accent2"/>
              </a:solidFill>
            </a:endParaRPr>
          </a:p>
          <a:p>
            <a:pPr eaLnBrk="1" hangingPunct="1">
              <a:lnSpc>
                <a:spcPct val="12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在对项目进行跟踪控制时，应该确定偏差的接受准则，比如进度、成本、质量等计划与实际的偏差比例等。</a:t>
            </a:r>
            <a:endParaRPr lang="zh-CN" altLang="en-US" sz="2000" smtClean="0">
              <a:latin typeface="黑体" panose="02010609060101010101" pitchFamily="49" charset="-122"/>
              <a:ea typeface="黑体" panose="02010609060101010101" pitchFamily="49" charset="-122"/>
            </a:endParaRPr>
          </a:p>
          <a:p>
            <a:pPr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三个主要的基准计划</a:t>
            </a:r>
          </a:p>
          <a:p>
            <a:pPr lvl="1" eaLnBrk="1" hangingPunct="1">
              <a:lnSpc>
                <a:spcPct val="120000"/>
              </a:lnSpc>
              <a:spcBef>
                <a:spcPct val="30000"/>
              </a:spcBef>
            </a:pPr>
            <a:r>
              <a:rPr lang="zh-CN" altLang="en-US" sz="2000" smtClean="0">
                <a:latin typeface="宋体" panose="02010600030101010101" pitchFamily="2" charset="-122"/>
              </a:rPr>
              <a:t>范围（质量）计划</a:t>
            </a:r>
          </a:p>
          <a:p>
            <a:pPr lvl="1" eaLnBrk="1" hangingPunct="1">
              <a:lnSpc>
                <a:spcPct val="120000"/>
              </a:lnSpc>
              <a:spcBef>
                <a:spcPct val="30000"/>
              </a:spcBef>
            </a:pPr>
            <a:r>
              <a:rPr lang="zh-CN" altLang="en-US" sz="2000" smtClean="0">
                <a:latin typeface="宋体" panose="02010600030101010101" pitchFamily="2" charset="-122"/>
              </a:rPr>
              <a:t>进度计划</a:t>
            </a:r>
          </a:p>
          <a:p>
            <a:pPr lvl="1" eaLnBrk="1" hangingPunct="1">
              <a:lnSpc>
                <a:spcPct val="120000"/>
              </a:lnSpc>
              <a:spcBef>
                <a:spcPct val="30000"/>
              </a:spcBef>
            </a:pPr>
            <a:r>
              <a:rPr lang="zh-CN" altLang="en-US" sz="2000" smtClean="0">
                <a:latin typeface="宋体" panose="02010600030101010101" pitchFamily="2" charset="-122"/>
              </a:rPr>
              <a:t>成本计划</a:t>
            </a:r>
          </a:p>
          <a:p>
            <a:pPr eaLnBrk="1" hangingPunct="1">
              <a:lnSpc>
                <a:spcPct val="120000"/>
              </a:lnSpc>
            </a:pPr>
            <a:r>
              <a:rPr lang="zh-CN" altLang="en-US" sz="2000" smtClean="0"/>
              <a:t>基准计划是优化后并批准的计划，它作为项目实施考核的依据</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414"/>
    </mc:Choice>
    <mc:Fallback>
      <p:transition spd="slow" advTm="67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kumimoji="1" lang="zh-CN" altLang="en-US" smtClean="0"/>
              <a:t>软件项目跟踪控制的标准</a:t>
            </a:r>
          </a:p>
        </p:txBody>
      </p:sp>
      <p:sp>
        <p:nvSpPr>
          <p:cNvPr id="21507" name="Rectangle 3"/>
          <p:cNvSpPr>
            <a:spLocks noGrp="1" noChangeArrowheads="1"/>
          </p:cNvSpPr>
          <p:nvPr>
            <p:ph type="body" idx="1"/>
          </p:nvPr>
        </p:nvSpPr>
        <p:spPr>
          <a:xfrm>
            <a:off x="395288" y="1844675"/>
            <a:ext cx="8569325" cy="5013325"/>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需求（范围）控制标准</a:t>
            </a:r>
          </a:p>
        </p:txBody>
      </p:sp>
      <p:grpSp>
        <p:nvGrpSpPr>
          <p:cNvPr id="21508" name="Group 4"/>
          <p:cNvGrpSpPr>
            <a:grpSpLocks/>
          </p:cNvGrpSpPr>
          <p:nvPr/>
        </p:nvGrpSpPr>
        <p:grpSpPr bwMode="auto">
          <a:xfrm>
            <a:off x="611188" y="2492375"/>
            <a:ext cx="8459787" cy="3960813"/>
            <a:chOff x="0" y="1296"/>
            <a:chExt cx="5760" cy="3024"/>
          </a:xfrm>
        </p:grpSpPr>
        <p:pic>
          <p:nvPicPr>
            <p:cNvPr id="2150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296"/>
              <a:ext cx="2880" cy="3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1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0" y="1296"/>
              <a:ext cx="2880" cy="3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93"/>
    </mc:Choice>
    <mc:Fallback>
      <p:transition spd="slow" advTm="7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kumimoji="1" lang="zh-CN" altLang="en-US" smtClean="0"/>
              <a:t>软件项目跟踪控制的标准</a:t>
            </a:r>
          </a:p>
        </p:txBody>
      </p:sp>
      <p:sp>
        <p:nvSpPr>
          <p:cNvPr id="22531" name="Rectangle 3"/>
          <p:cNvSpPr>
            <a:spLocks noGrp="1" noChangeArrowheads="1"/>
          </p:cNvSpPr>
          <p:nvPr>
            <p:ph type="body" idx="1"/>
          </p:nvPr>
        </p:nvSpPr>
        <p:spPr>
          <a:xfrm>
            <a:off x="395288" y="2060575"/>
            <a:ext cx="8569325" cy="4797425"/>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进度控制标准</a:t>
            </a:r>
          </a:p>
        </p:txBody>
      </p:sp>
      <p:pic>
        <p:nvPicPr>
          <p:cNvPr id="2253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450" y="2708275"/>
            <a:ext cx="7632700" cy="3600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tx1"/>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12"/>
    </mc:Choice>
    <mc:Fallback>
      <p:transition spd="slow" advTm="4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默认设计模板">
  <a:themeElements>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1200" b="1" i="0" u="none" strike="noStrike" cap="none" normalizeH="0" baseline="0" smtClean="0">
            <a:ln>
              <a:noFill/>
            </a:ln>
            <a:solidFill>
              <a:schemeClr val="bg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1200" b="1" i="0" u="none" strike="noStrike" cap="none" normalizeH="0" baseline="0" smtClean="0">
            <a:ln>
              <a:noFill/>
            </a:ln>
            <a:solidFill>
              <a:schemeClr val="bg1"/>
            </a:solidFill>
            <a:effectLst/>
            <a:latin typeface="Arial" pitchFamily="34" charset="0"/>
            <a:ea typeface="宋体" pitchFamily="2" charset="-122"/>
          </a:defRPr>
        </a:defPPr>
      </a:lstStyle>
    </a:lnDef>
  </a:objectDefaults>
  <a:extraClrSchemeLst>
    <a:extraClrScheme>
      <a:clrScheme name="1_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4624</TotalTime>
  <Words>2714</Words>
  <Application>Microsoft Office PowerPoint</Application>
  <PresentationFormat>全屏显示(4:3)</PresentationFormat>
  <Paragraphs>554</Paragraphs>
  <Slides>47</Slides>
  <Notes>27</Notes>
  <HiddenSlides>0</HiddenSlides>
  <MMClips>47</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47</vt:i4>
      </vt:variant>
    </vt:vector>
  </HeadingPairs>
  <TitlesOfParts>
    <vt:vector size="57" baseType="lpstr">
      <vt:lpstr>Arial</vt:lpstr>
      <vt:lpstr>宋体</vt:lpstr>
      <vt:lpstr>Wingdings 2</vt:lpstr>
      <vt:lpstr>黑体</vt:lpstr>
      <vt:lpstr>Wingdings</vt:lpstr>
      <vt:lpstr>Times New Roman</vt:lpstr>
      <vt:lpstr>Comic Sans MS</vt:lpstr>
      <vt:lpstr>Arial Narrow</vt:lpstr>
      <vt:lpstr>Monotype Sorts</vt:lpstr>
      <vt:lpstr>1_默认设计模板</vt:lpstr>
      <vt:lpstr>第 8 章   软件项目跟踪控制 </vt:lpstr>
      <vt:lpstr>本章内容提要</vt:lpstr>
      <vt:lpstr>8.1  软件项目跟踪控制概述 </vt:lpstr>
      <vt:lpstr>软件项目跟踪控制概述</vt:lpstr>
      <vt:lpstr>软件项目跟踪控制概述</vt:lpstr>
      <vt:lpstr>本章内容提要</vt:lpstr>
      <vt:lpstr>8.2  软件项目跟踪控制的标准 </vt:lpstr>
      <vt:lpstr>软件项目跟踪控制的标准</vt:lpstr>
      <vt:lpstr>软件项目跟踪控制的标准</vt:lpstr>
      <vt:lpstr>软件项目跟踪控制的标准</vt:lpstr>
      <vt:lpstr>软件项目跟踪控制的标准</vt:lpstr>
      <vt:lpstr>本章内容提要</vt:lpstr>
      <vt:lpstr>8.3  软件项目监控和报告体系 </vt:lpstr>
      <vt:lpstr>软件项目监控和报告体系</vt:lpstr>
      <vt:lpstr>软件项目监控和报告体系</vt:lpstr>
      <vt:lpstr>本章内容提要</vt:lpstr>
      <vt:lpstr>8.4  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软件项目跟踪控制过程</vt:lpstr>
      <vt:lpstr>本章内容提要</vt:lpstr>
      <vt:lpstr>8.5  软件项目评审 </vt:lpstr>
      <vt:lpstr>软件项目评审</vt:lpstr>
      <vt:lpstr>软件项目评审</vt:lpstr>
      <vt:lpstr>软件项目评审</vt:lpstr>
      <vt:lpstr>软件项目评审</vt:lpstr>
      <vt:lpstr>软件项目评审</vt:lpstr>
      <vt:lpstr>软件项目评审</vt:lpstr>
      <vt:lpstr>本章内容提要</vt:lpstr>
      <vt:lpstr>8.6  软件项目计划修改 </vt:lpstr>
      <vt:lpstr>本章内容提要</vt:lpstr>
      <vt:lpstr>8.7  本章小结 </vt:lpstr>
      <vt:lpstr>本章内容提要</vt:lpstr>
      <vt:lpstr>8.8  作业</vt:lpstr>
    </vt:vector>
  </TitlesOfParts>
  <Manager>杨立东</Manager>
  <Company>CRS Tech（上海连陆）</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软件项目跟踪控制</dc:title>
  <dc:creator>陆永忠</dc:creator>
  <cp:lastModifiedBy>TB-YK</cp:lastModifiedBy>
  <cp:revision>279</cp:revision>
  <dcterms:created xsi:type="dcterms:W3CDTF">2005-05-27T08:51:01Z</dcterms:created>
  <dcterms:modified xsi:type="dcterms:W3CDTF">2020-03-21T22:34:24Z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说明">
    <vt:lpwstr>PowerPoint 打印文稿</vt:lpwstr>
  </property>
</Properties>
</file>

<file path=docProps/thumbnail.jpeg>
</file>